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5"/>
  </p:handoutMasterIdLst>
  <p:sldIdLst>
    <p:sldId id="256" r:id="rId2"/>
    <p:sldId id="257" r:id="rId3"/>
    <p:sldId id="258" r:id="rId4"/>
    <p:sldId id="280" r:id="rId5"/>
    <p:sldId id="270" r:id="rId6"/>
    <p:sldId id="267" r:id="rId7"/>
    <p:sldId id="265" r:id="rId8"/>
    <p:sldId id="279" r:id="rId9"/>
    <p:sldId id="278" r:id="rId10"/>
    <p:sldId id="263" r:id="rId11"/>
    <p:sldId id="276" r:id="rId12"/>
    <p:sldId id="264" r:id="rId13"/>
    <p:sldId id="277" r:id="rId14"/>
    <p:sldId id="269" r:id="rId15"/>
    <p:sldId id="273" r:id="rId16"/>
    <p:sldId id="259" r:id="rId17"/>
    <p:sldId id="260" r:id="rId18"/>
    <p:sldId id="262" r:id="rId19"/>
    <p:sldId id="268" r:id="rId20"/>
    <p:sldId id="266" r:id="rId21"/>
    <p:sldId id="275" r:id="rId22"/>
    <p:sldId id="271" r:id="rId23"/>
    <p:sldId id="272" r:id="rId24"/>
  </p:sldIdLst>
  <p:sldSz cx="9144000" cy="6858000" type="screen4x3"/>
  <p:notesSz cx="6900863" cy="9291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4612" autoAdjust="0"/>
  </p:normalViewPr>
  <p:slideViewPr>
    <p:cSldViewPr>
      <p:cViewPr>
        <p:scale>
          <a:sx n="100" d="100"/>
          <a:sy n="100" d="100"/>
        </p:scale>
        <p:origin x="-83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9635" cy="4653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9645" y="1"/>
            <a:ext cx="2989635" cy="4653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B5AB4-8414-48B8-8CBF-FDBAF8AF7F01}" type="datetimeFigureOut">
              <a:rPr lang="en-US" smtClean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4658"/>
            <a:ext cx="2989635" cy="465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9645" y="8824658"/>
            <a:ext cx="2989635" cy="465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517366-5D6A-465A-898E-6FDCB78612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239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D120A-53B1-430E-8854-179AD0E0C8ED}" type="datetimeFigureOut">
              <a:rPr lang="en-US" smtClean="0"/>
              <a:t>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A8F3-D448-4840-A5EB-B8CA62B3C8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99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D120A-53B1-430E-8854-179AD0E0C8ED}" type="datetimeFigureOut">
              <a:rPr lang="en-US" smtClean="0"/>
              <a:t>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A8F3-D448-4840-A5EB-B8CA62B3C8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149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D120A-53B1-430E-8854-179AD0E0C8ED}" type="datetimeFigureOut">
              <a:rPr lang="en-US" smtClean="0"/>
              <a:t>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A8F3-D448-4840-A5EB-B8CA62B3C8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826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D120A-53B1-430E-8854-179AD0E0C8ED}" type="datetimeFigureOut">
              <a:rPr lang="en-US" smtClean="0"/>
              <a:t>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A8F3-D448-4840-A5EB-B8CA62B3C8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19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D120A-53B1-430E-8854-179AD0E0C8ED}" type="datetimeFigureOut">
              <a:rPr lang="en-US" smtClean="0"/>
              <a:t>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A8F3-D448-4840-A5EB-B8CA62B3C8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26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D120A-53B1-430E-8854-179AD0E0C8ED}" type="datetimeFigureOut">
              <a:rPr lang="en-US" smtClean="0"/>
              <a:t>2/18/2018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A8F3-D448-4840-A5EB-B8CA62B3C8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757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D120A-53B1-430E-8854-179AD0E0C8ED}" type="datetimeFigureOut">
              <a:rPr lang="en-US" smtClean="0"/>
              <a:t>2/18/2018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A8F3-D448-4840-A5EB-B8CA62B3C8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183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D120A-53B1-430E-8854-179AD0E0C8ED}" type="datetimeFigureOut">
              <a:rPr lang="en-US" smtClean="0"/>
              <a:t>2/18/2018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A8F3-D448-4840-A5EB-B8CA62B3C8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301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D120A-53B1-430E-8854-179AD0E0C8ED}" type="datetimeFigureOut">
              <a:rPr lang="en-US" smtClean="0"/>
              <a:t>2/18/2018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A8F3-D448-4840-A5EB-B8CA62B3C8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773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D120A-53B1-430E-8854-179AD0E0C8ED}" type="datetimeFigureOut">
              <a:rPr lang="en-US" smtClean="0"/>
              <a:t>2/18/2018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A8F3-D448-4840-A5EB-B8CA62B3C8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317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D120A-53B1-430E-8854-179AD0E0C8ED}" type="datetimeFigureOut">
              <a:rPr lang="en-US" smtClean="0"/>
              <a:t>2/18/2018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A8F3-D448-4840-A5EB-B8CA62B3C8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185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D120A-53B1-430E-8854-179AD0E0C8ED}" type="datetimeFigureOut">
              <a:rPr lang="en-US" smtClean="0"/>
              <a:t>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FA8F3-D448-4840-A5EB-B8CA62B3C8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673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trd_intra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Oilgas.outreach@state.nm.u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State of New Mexico</a:t>
            </a:r>
            <a:br>
              <a:rPr lang="en-US" sz="3600" dirty="0" smtClean="0"/>
            </a:br>
            <a:r>
              <a:rPr lang="en-US" sz="3600" dirty="0"/>
              <a:t>Production Equipment Ad Valorem Tax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838200"/>
          </a:xfrm>
        </p:spPr>
        <p:txBody>
          <a:bodyPr/>
          <a:lstStyle/>
          <a:p>
            <a:r>
              <a:rPr lang="en-US" dirty="0" smtClean="0"/>
              <a:t>February 2018</a:t>
            </a:r>
          </a:p>
          <a:p>
            <a:endParaRPr lang="en-US" dirty="0"/>
          </a:p>
        </p:txBody>
      </p:sp>
      <p:pic>
        <p:nvPicPr>
          <p:cNvPr id="4" name="Picture 2" descr="Welcome to the TRD Intranet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52400"/>
            <a:ext cx="2286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05370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Oil and Gas Equipment Tax (OGET</a:t>
            </a:r>
            <a:r>
              <a:rPr lang="en-US" sz="4000" dirty="0" smtClean="0"/>
              <a:t>)</a:t>
            </a:r>
            <a:br>
              <a:rPr lang="en-US" sz="4000" dirty="0" smtClean="0"/>
            </a:br>
            <a:r>
              <a:rPr lang="en-US" sz="4000" dirty="0" smtClean="0"/>
              <a:t>Distribution Report 7-38-32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Oil and Gas Equipment Ad Valorem report is based on distributions of issued and paid assessments for the previous calendar year. 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report is distributed to the producing counties and school districts in April annually. </a:t>
            </a:r>
          </a:p>
          <a:p>
            <a:r>
              <a:rPr lang="en-US" dirty="0"/>
              <a:t> The report is distributed via email based off of the distribution list of the prior year.  Hard copies are not provided.  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870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Oil and Gas Ad Valorem Production </a:t>
            </a:r>
            <a:br>
              <a:rPr lang="en-US" sz="3600" dirty="0" smtClean="0"/>
            </a:br>
            <a:r>
              <a:rPr lang="en-US" sz="3600" dirty="0" smtClean="0"/>
              <a:t>Tax Roll-Distribution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696" y="1600200"/>
            <a:ext cx="735660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7604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Oil and Gas </a:t>
            </a:r>
            <a:r>
              <a:rPr lang="en-US" dirty="0" smtClean="0"/>
              <a:t>Annual Ad Valorem </a:t>
            </a:r>
            <a:r>
              <a:rPr lang="en-US" dirty="0" smtClean="0"/>
              <a:t>(OGAA</a:t>
            </a:r>
            <a:r>
              <a:rPr lang="en-US" dirty="0" smtClean="0"/>
              <a:t>) Tax Roll Distribution 7-38-32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report is used with OGET by the producing counties and school districts to setup budget and bonding for the upcoming year.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The report is distributed to the producing counties and school districts in April annually. </a:t>
            </a:r>
          </a:p>
          <a:p>
            <a:r>
              <a:rPr lang="en-US" dirty="0" smtClean="0"/>
              <a:t> The report is distributed via email based off of the distribution list of the prior year.  Hard copies are not provided. 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60991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Oil and Gas Equipment Ad Valorem Tax Preliminary Report </a:t>
            </a:r>
            <a:endParaRPr lang="en-US" sz="32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306" y="1600200"/>
            <a:ext cx="407938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08407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7-34-4.  Ad </a:t>
            </a:r>
            <a:r>
              <a:rPr lang="en-US" dirty="0"/>
              <a:t>Valorem Tax Rate </a:t>
            </a:r>
            <a:r>
              <a:rPr lang="en-US" dirty="0" smtClean="0"/>
              <a:t>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NMTRD provides the total “values” as </a:t>
            </a:r>
            <a:r>
              <a:rPr lang="en-US" dirty="0" smtClean="0"/>
              <a:t>reported </a:t>
            </a:r>
            <a:r>
              <a:rPr lang="en-US" dirty="0"/>
              <a:t>by all tax remitters for a calendar </a:t>
            </a:r>
            <a:r>
              <a:rPr lang="en-US" dirty="0" smtClean="0"/>
              <a:t>year to the producing counties and school districts.</a:t>
            </a:r>
            <a:endParaRPr lang="en-US" dirty="0"/>
          </a:p>
          <a:p>
            <a:r>
              <a:rPr lang="en-US" dirty="0"/>
              <a:t>Data may be used in formulas to </a:t>
            </a:r>
            <a:r>
              <a:rPr lang="en-US" dirty="0" smtClean="0"/>
              <a:t>set up bonding and budgets for the next fiscal year.  </a:t>
            </a:r>
          </a:p>
          <a:p>
            <a:r>
              <a:rPr lang="en-US" dirty="0" smtClean="0"/>
              <a:t>Tax </a:t>
            </a:r>
            <a:r>
              <a:rPr lang="en-US" dirty="0"/>
              <a:t>Certification is compiled by </a:t>
            </a:r>
            <a:r>
              <a:rPr lang="en-US" dirty="0" smtClean="0"/>
              <a:t>the Counties, the Public </a:t>
            </a:r>
            <a:r>
              <a:rPr lang="en-US" dirty="0"/>
              <a:t>Education Department, Property Tax </a:t>
            </a:r>
            <a:r>
              <a:rPr lang="en-US" dirty="0" smtClean="0"/>
              <a:t>Division and issued </a:t>
            </a:r>
            <a:r>
              <a:rPr lang="en-US" dirty="0"/>
              <a:t>by the Local Government Division of the Department of Finance and </a:t>
            </a:r>
            <a:r>
              <a:rPr lang="en-US" dirty="0" smtClean="0"/>
              <a:t>Administration the Oil and Gas Severance Tax Bureau.  7-38-33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465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Tax Rate changes 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600" dirty="0" smtClean="0"/>
              <a:t>The tax certificates are provided to the Oil </a:t>
            </a:r>
            <a:r>
              <a:rPr lang="en-US" sz="2600" dirty="0"/>
              <a:t>and Gas Bureau.</a:t>
            </a:r>
          </a:p>
          <a:p>
            <a:r>
              <a:rPr lang="en-US" sz="2600" dirty="0"/>
              <a:t>The Bureau preps the documents with associated </a:t>
            </a:r>
            <a:r>
              <a:rPr lang="en-US" sz="2600" dirty="0" smtClean="0"/>
              <a:t>information for key entry by </a:t>
            </a:r>
            <a:r>
              <a:rPr lang="en-US" sz="2600" dirty="0"/>
              <a:t>fund type into </a:t>
            </a:r>
            <a:r>
              <a:rPr lang="en-US" sz="2600" dirty="0" smtClean="0"/>
              <a:t>the database. </a:t>
            </a:r>
            <a:endParaRPr lang="en-US" sz="2600" dirty="0"/>
          </a:p>
          <a:p>
            <a:r>
              <a:rPr lang="en-US" sz="2600" dirty="0" smtClean="0"/>
              <a:t>When all changes are by fund type per County</a:t>
            </a:r>
            <a:r>
              <a:rPr lang="en-US" sz="2600" dirty="0"/>
              <a:t>, School </a:t>
            </a:r>
            <a:r>
              <a:rPr lang="en-US" sz="2600" dirty="0" smtClean="0"/>
              <a:t>District and Municipality that comprise </a:t>
            </a:r>
            <a:r>
              <a:rPr lang="en-US" sz="2600" dirty="0"/>
              <a:t>the internal </a:t>
            </a:r>
            <a:r>
              <a:rPr lang="en-US" sz="2600" dirty="0" smtClean="0"/>
              <a:t>suffix used for distribution purposes the rates are then finalized.</a:t>
            </a:r>
          </a:p>
          <a:p>
            <a:r>
              <a:rPr lang="en-US" sz="2600" dirty="0" smtClean="0"/>
              <a:t>Rates will be posted and distributed to all tax payers of record on or before October 15th.  </a:t>
            </a:r>
          </a:p>
          <a:p>
            <a:r>
              <a:rPr lang="en-US" sz="2600" dirty="0" smtClean="0"/>
              <a:t>The new full Ad Valorem tax rate is used to assess and issue the annual Ad Valorem Production Equipment Tax Assessment.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8844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Oil and Gas Production </a:t>
            </a:r>
            <a:r>
              <a:rPr lang="en-US" sz="2800" dirty="0" smtClean="0"/>
              <a:t>Rates and Annual Ad Valorem Equipment Tax Rates</a:t>
            </a:r>
            <a:endParaRPr lang="en-US" sz="2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58319"/>
            <a:ext cx="8229600" cy="34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22133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Method </a:t>
            </a:r>
            <a:r>
              <a:rPr lang="en-US" dirty="0" smtClean="0"/>
              <a:t>of determining assessed value</a:t>
            </a:r>
            <a:r>
              <a:rPr lang="en-US" dirty="0" smtClean="0"/>
              <a:t>. 7-34-3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514350" indent="-514350">
              <a:buAutoNum type="alphaUcPeriod"/>
            </a:pPr>
            <a:r>
              <a:rPr lang="en-US" dirty="0" smtClean="0"/>
              <a:t>The value of products of each production unit for the previous calendar year:</a:t>
            </a:r>
          </a:p>
          <a:p>
            <a:pPr marL="514350" indent="-514350">
              <a:buAutoNum type="alphaUcPeriod"/>
            </a:pPr>
            <a:r>
              <a:rPr lang="en-US" dirty="0" smtClean="0"/>
              <a:t>The taxable value of equipment of each production unit is an amount equal to twenty-seven percent of the value of products of each production unit.</a:t>
            </a:r>
          </a:p>
          <a:p>
            <a:pPr marL="514350" indent="-514350">
              <a:buAutoNum type="alphaUcPeriod"/>
            </a:pPr>
            <a:r>
              <a:rPr lang="en-US" dirty="0" smtClean="0"/>
              <a:t>The assessed value of </a:t>
            </a:r>
            <a:r>
              <a:rPr lang="en-US" dirty="0" smtClean="0"/>
              <a:t>equipment </a:t>
            </a:r>
            <a:r>
              <a:rPr lang="en-US" dirty="0" smtClean="0"/>
              <a:t>of each production unit shall be determined by applying the uniform assessment ratio to the taxable value of equipment of each production unit.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2002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Computing </a:t>
            </a:r>
            <a:r>
              <a:rPr lang="en-US" dirty="0" smtClean="0"/>
              <a:t>the Oil and Gas Production Equipment Ad Valorem </a:t>
            </a:r>
            <a:r>
              <a:rPr lang="en-US" dirty="0" smtClean="0"/>
              <a:t>Tax 7-34-3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</a:t>
            </a:r>
            <a:r>
              <a:rPr lang="en-US" dirty="0" smtClean="0"/>
              <a:t>assessed </a:t>
            </a:r>
            <a:r>
              <a:rPr lang="en-US" dirty="0"/>
              <a:t>value is derived from all reported production for the specific property: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Gross </a:t>
            </a:r>
            <a:r>
              <a:rPr lang="en-US" dirty="0"/>
              <a:t>Value </a:t>
            </a:r>
            <a:r>
              <a:rPr lang="en-US" dirty="0" smtClean="0"/>
              <a:t>less allowable </a:t>
            </a:r>
            <a:r>
              <a:rPr lang="en-US" dirty="0"/>
              <a:t>deductions, </a:t>
            </a:r>
            <a:r>
              <a:rPr lang="en-US" dirty="0" smtClean="0"/>
              <a:t>multiplied by 27%, multiplied by the </a:t>
            </a:r>
            <a:r>
              <a:rPr lang="en-US" dirty="0"/>
              <a:t>uniform commercial code </a:t>
            </a:r>
            <a:r>
              <a:rPr lang="en-US" dirty="0" smtClean="0"/>
              <a:t>which is 33 1/3%, multiplied by  </a:t>
            </a:r>
            <a:r>
              <a:rPr lang="en-US" dirty="0"/>
              <a:t>the full </a:t>
            </a:r>
            <a:r>
              <a:rPr lang="en-US" dirty="0" smtClean="0"/>
              <a:t>Ad Valorem </a:t>
            </a:r>
            <a:r>
              <a:rPr lang="en-US" dirty="0"/>
              <a:t>production tax rate issued for the current </a:t>
            </a:r>
            <a:r>
              <a:rPr lang="en-US" dirty="0" smtClean="0"/>
              <a:t>year.  This equals </a:t>
            </a:r>
            <a:r>
              <a:rPr lang="en-US" dirty="0"/>
              <a:t>the tax </a:t>
            </a:r>
            <a:r>
              <a:rPr lang="en-US" dirty="0" smtClean="0"/>
              <a:t>due</a:t>
            </a:r>
            <a:r>
              <a:rPr lang="en-US" dirty="0"/>
              <a:t> </a:t>
            </a:r>
            <a:r>
              <a:rPr lang="en-US" dirty="0" smtClean="0"/>
              <a:t>for each production unit, suffix and product.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9171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Oil and Gas Production Equipment</a:t>
            </a:r>
            <a:br>
              <a:rPr lang="en-US" dirty="0" smtClean="0"/>
            </a:br>
            <a:r>
              <a:rPr lang="en-US" dirty="0" smtClean="0"/>
              <a:t> Ad Valorem Tax Assessment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This is an ad valorem tax on equipment used in production of oil, natural gas, carbon dioxide and non-hydrocarbon gas. The tax is on the assessed value of the equipment. The assessed value of the equipment is a percentage of its value as established under the Ad Valorem Production Tax multiplied by the uniform assessment ratio.</a:t>
            </a:r>
          </a:p>
          <a:p>
            <a:r>
              <a:rPr lang="en-US" dirty="0"/>
              <a:t>This tax is due on or before November 30 each year.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217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Statute review: 7-34 NMSA, 1978 </a:t>
            </a:r>
          </a:p>
          <a:p>
            <a:r>
              <a:rPr lang="en-US" dirty="0"/>
              <a:t>Master Operators</a:t>
            </a:r>
          </a:p>
          <a:p>
            <a:r>
              <a:rPr lang="en-US" dirty="0"/>
              <a:t>Severance Tax </a:t>
            </a:r>
            <a:r>
              <a:rPr lang="en-US" dirty="0" smtClean="0"/>
              <a:t>Reporting</a:t>
            </a:r>
          </a:p>
          <a:p>
            <a:r>
              <a:rPr lang="en-US" dirty="0" smtClean="0"/>
              <a:t>Preliminary </a:t>
            </a:r>
            <a:r>
              <a:rPr lang="en-US" dirty="0"/>
              <a:t>Value Verification Notice</a:t>
            </a:r>
          </a:p>
          <a:p>
            <a:r>
              <a:rPr lang="en-US" dirty="0" smtClean="0"/>
              <a:t>Oil and Gas Equipment Tax (OGET)and Oil and Gas Annual Ad Valorem Tax Roll Distribution (OGAA) </a:t>
            </a:r>
            <a:endParaRPr lang="en-US" dirty="0"/>
          </a:p>
          <a:p>
            <a:r>
              <a:rPr lang="en-US" dirty="0" smtClean="0"/>
              <a:t>Ad </a:t>
            </a:r>
            <a:r>
              <a:rPr lang="en-US" dirty="0"/>
              <a:t>Valorem Production Tax Rates</a:t>
            </a:r>
          </a:p>
          <a:p>
            <a:r>
              <a:rPr lang="en-US" dirty="0"/>
              <a:t>Ad Valorem Equipment </a:t>
            </a:r>
            <a:r>
              <a:rPr lang="en-US" dirty="0" smtClean="0"/>
              <a:t>Tax Assessment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109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Oil and Gas Production Equipment</a:t>
            </a:r>
            <a:br>
              <a:rPr lang="en-US" dirty="0"/>
            </a:br>
            <a:r>
              <a:rPr lang="en-US" dirty="0"/>
              <a:t> Ad Valorem Tax </a:t>
            </a:r>
            <a:r>
              <a:rPr lang="en-US" dirty="0" smtClean="0"/>
              <a:t>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lnSpc>
                <a:spcPct val="90000"/>
              </a:lnSpc>
              <a:buNone/>
            </a:pPr>
            <a:endParaRPr lang="en-US" sz="2400" dirty="0" smtClean="0"/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Assessments are generated annually.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Issued </a:t>
            </a:r>
            <a:r>
              <a:rPr lang="en-US" sz="2400" dirty="0"/>
              <a:t>to </a:t>
            </a:r>
            <a:r>
              <a:rPr lang="en-US" sz="2400" dirty="0" smtClean="0"/>
              <a:t>all Master Operators of record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They </a:t>
            </a:r>
            <a:r>
              <a:rPr lang="en-US" sz="2400" dirty="0"/>
              <a:t>are based on the reported taxes of all taxpayers that remit to a Master Operator’s </a:t>
            </a:r>
            <a:r>
              <a:rPr lang="en-US" sz="2400" dirty="0" smtClean="0"/>
              <a:t>Production Unit Numbers PUN(s</a:t>
            </a:r>
            <a:r>
              <a:rPr lang="en-US" sz="2400" dirty="0"/>
              <a:t>) </a:t>
            </a:r>
            <a:endParaRPr lang="en-US" sz="2400" dirty="0" smtClean="0"/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Assessments are due on November 30 or the next business day should the 30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fall on a weekend or holiday.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5394986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 Valorem Equipment Tax Assessment Example: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12285"/>
            <a:ext cx="8229600" cy="2701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82922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Important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Oil and Gas Severance Tax Bureau is not required to track mineral interest owner information.</a:t>
            </a:r>
          </a:p>
          <a:p>
            <a:r>
              <a:rPr lang="en-US" dirty="0" smtClean="0"/>
              <a:t>Mineral Interest owners requesting information should inquire with the county where the mineral interest is located.  </a:t>
            </a:r>
          </a:p>
          <a:p>
            <a:r>
              <a:rPr lang="en-US" dirty="0" smtClean="0"/>
              <a:t>Other resources to obtain this information are attorneys or land men who specialize in researching mineral interests.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4729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Oil and Gas Severance Tax Bureau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</a:t>
            </a:r>
            <a:r>
              <a:rPr lang="en-US" dirty="0" smtClean="0"/>
              <a:t>oll free contact number as of Mar 19, 2018: 866-285-2996, select option 2 </a:t>
            </a:r>
          </a:p>
          <a:p>
            <a:r>
              <a:rPr lang="en-US" dirty="0" smtClean="0"/>
              <a:t>Email us at:</a:t>
            </a:r>
            <a:r>
              <a:rPr lang="en-US" dirty="0" smtClean="0">
                <a:hlinkClick r:id="rId2"/>
              </a:rPr>
              <a:t> </a:t>
            </a:r>
          </a:p>
          <a:p>
            <a:pPr lvl="1"/>
            <a:r>
              <a:rPr lang="en-US" dirty="0" smtClean="0">
                <a:hlinkClick r:id="rId2"/>
              </a:rPr>
              <a:t>Oilgas.outreach@state.nm.us</a:t>
            </a:r>
            <a:endParaRPr lang="en-US" dirty="0" smtClean="0"/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Presented by the Oil and Gas Severance Tax Bureau: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Judy Vigil, Bureau Chief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Maureen Pasquier, Staff Manager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340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Oil </a:t>
            </a:r>
            <a:r>
              <a:rPr lang="en-US" sz="3600" dirty="0" smtClean="0"/>
              <a:t>and Gas Production Equipment Ad Valorem </a:t>
            </a:r>
            <a:r>
              <a:rPr lang="en-US" sz="3600" dirty="0" smtClean="0"/>
              <a:t>Tax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endParaRPr lang="en-US" sz="3700" dirty="0" smtClean="0"/>
          </a:p>
          <a:p>
            <a:endParaRPr lang="en-US" sz="5900" dirty="0" smtClean="0"/>
          </a:p>
          <a:p>
            <a:r>
              <a:rPr lang="en-US" sz="5900" dirty="0" smtClean="0"/>
              <a:t>Statutes: NMSA 1978</a:t>
            </a:r>
          </a:p>
          <a:p>
            <a:r>
              <a:rPr lang="en-US" sz="5900" dirty="0" smtClean="0"/>
              <a:t>7-34-2.C  Definitions</a:t>
            </a:r>
          </a:p>
          <a:p>
            <a:r>
              <a:rPr lang="en-US" sz="5900" dirty="0" smtClean="0"/>
              <a:t>7-34-3 Method of determining </a:t>
            </a:r>
            <a:r>
              <a:rPr lang="en-US" sz="5900" dirty="0"/>
              <a:t>a</a:t>
            </a:r>
            <a:r>
              <a:rPr lang="en-US" sz="5900" dirty="0" smtClean="0"/>
              <a:t>ssessed </a:t>
            </a:r>
            <a:r>
              <a:rPr lang="en-US" sz="5900" dirty="0"/>
              <a:t>v</a:t>
            </a:r>
            <a:r>
              <a:rPr lang="en-US" sz="5900" dirty="0" smtClean="0"/>
              <a:t>alue</a:t>
            </a:r>
          </a:p>
          <a:p>
            <a:r>
              <a:rPr lang="en-US" sz="5900" dirty="0" smtClean="0"/>
              <a:t>7-34-4 Ad Valorem tax levied </a:t>
            </a:r>
          </a:p>
          <a:p>
            <a:r>
              <a:rPr lang="en-US" sz="5900" dirty="0" smtClean="0"/>
              <a:t>7-34-6 Tax Statement; Tax due date</a:t>
            </a:r>
          </a:p>
          <a:p>
            <a:r>
              <a:rPr lang="en-US" sz="5900" dirty="0" smtClean="0"/>
              <a:t>7-38-32 Department to prepare a compilation of net taxable values to be used for budget making and rate setting.</a:t>
            </a:r>
          </a:p>
          <a:p>
            <a:r>
              <a:rPr lang="en-US" sz="5900" dirty="0" smtClean="0"/>
              <a:t>7-38-33 Department of Finance and Administration to set tax rates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141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7-34-5 Oil and Gas Production Equipment Ad Valorem tax to be exclusive measure of Ad Valorem tax liability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tax levied by section 7-34-4 NMSA 1978 shall be the full and exclusive measure of Ad Valorem tax liability for equipment used at  a production unit for the calendar year 1969 and all subsequent years.  Any other Ad Valorem tax on equipment used at a production unit is void.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718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 </a:t>
            </a:r>
            <a:r>
              <a:rPr lang="en-US" dirty="0" smtClean="0"/>
              <a:t>Operator 7-34-2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Registered with the Oil Conservation Division </a:t>
            </a:r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he Master Operator is responsible for filing form C115 with the Oil Conservation Division.</a:t>
            </a:r>
            <a:endParaRPr lang="en-US" dirty="0" smtClean="0"/>
          </a:p>
          <a:p>
            <a:r>
              <a:rPr lang="en-US" dirty="0" smtClean="0"/>
              <a:t>Per statute, </a:t>
            </a:r>
            <a:r>
              <a:rPr lang="en-US" dirty="0" smtClean="0"/>
              <a:t>well </a:t>
            </a:r>
            <a:r>
              <a:rPr lang="en-US" dirty="0" smtClean="0"/>
              <a:t>operator </a:t>
            </a:r>
            <a:r>
              <a:rPr lang="en-US" dirty="0" smtClean="0"/>
              <a:t>means any person engaged in the severance of products from a production </a:t>
            </a:r>
            <a:r>
              <a:rPr lang="en-US" dirty="0" smtClean="0"/>
              <a:t>unit.  </a:t>
            </a:r>
          </a:p>
          <a:p>
            <a:r>
              <a:rPr lang="en-US" dirty="0"/>
              <a:t>Operators who </a:t>
            </a:r>
            <a:r>
              <a:rPr lang="en-US" dirty="0" smtClean="0"/>
              <a:t>sever </a:t>
            </a:r>
            <a:r>
              <a:rPr lang="en-US" dirty="0"/>
              <a:t>and sell products to other parties may not always be responsible for filing Oil and Gas Severance taxes based on their agreements and or contracts.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2403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Oil and Gas Severance Tax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All products upon leaving the lease are considered severed and sold.  </a:t>
            </a:r>
          </a:p>
          <a:p>
            <a:r>
              <a:rPr lang="en-US" dirty="0" smtClean="0"/>
              <a:t>All production can be reported under </a:t>
            </a:r>
            <a:r>
              <a:rPr lang="en-US" dirty="0" smtClean="0"/>
              <a:t>the </a:t>
            </a:r>
            <a:r>
              <a:rPr lang="en-US" dirty="0" smtClean="0"/>
              <a:t>respective parties OGRID (Oil and Gas Remitter Identification Number) or by interest owners </a:t>
            </a:r>
            <a:r>
              <a:rPr lang="en-US" dirty="0" smtClean="0"/>
              <a:t>and</a:t>
            </a:r>
            <a:r>
              <a:rPr lang="en-US" dirty="0" smtClean="0"/>
              <a:t> purchasers. </a:t>
            </a:r>
          </a:p>
          <a:p>
            <a:r>
              <a:rPr lang="en-US" dirty="0"/>
              <a:t> Amendments to the </a:t>
            </a:r>
            <a:r>
              <a:rPr lang="en-US" dirty="0" smtClean="0"/>
              <a:t>prior calendar year production </a:t>
            </a:r>
            <a:r>
              <a:rPr lang="en-US" dirty="0"/>
              <a:t>reported </a:t>
            </a:r>
            <a:r>
              <a:rPr lang="en-US" dirty="0" smtClean="0"/>
              <a:t>are </a:t>
            </a:r>
            <a:r>
              <a:rPr lang="en-US" dirty="0"/>
              <a:t>taken into consideration.  </a:t>
            </a:r>
          </a:p>
          <a:p>
            <a:r>
              <a:rPr lang="en-US" dirty="0" smtClean="0"/>
              <a:t>As a result, the system is compiling the data to produce the Preliminary Value Verification Notice for Master Operators.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358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Preliminary Value Verification Notice</a:t>
            </a:r>
            <a:br>
              <a:rPr lang="en-US" dirty="0" smtClean="0"/>
            </a:br>
            <a:r>
              <a:rPr lang="en-US" dirty="0" smtClean="0"/>
              <a:t>(PVVN)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preliminary value verification notice is issued in April each year </a:t>
            </a:r>
            <a:r>
              <a:rPr lang="en-US" dirty="0" smtClean="0"/>
              <a:t>to the Master Operator at </a:t>
            </a:r>
            <a:r>
              <a:rPr lang="en-US" dirty="0" smtClean="0"/>
              <a:t>a point in time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Operators </a:t>
            </a:r>
            <a:r>
              <a:rPr lang="en-US" dirty="0"/>
              <a:t>will be assessed the value of all production reported against their </a:t>
            </a:r>
            <a:r>
              <a:rPr lang="en-US" dirty="0" smtClean="0"/>
              <a:t>properties (PUN’s) </a:t>
            </a:r>
            <a:r>
              <a:rPr lang="en-US" dirty="0"/>
              <a:t>by all </a:t>
            </a:r>
            <a:r>
              <a:rPr lang="en-US" dirty="0" smtClean="0"/>
              <a:t>parties that report on their properties. 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 smtClean="0"/>
              <a:t>Operators should </a:t>
            </a:r>
            <a:r>
              <a:rPr lang="en-US" dirty="0" smtClean="0"/>
              <a:t>confirm </a:t>
            </a:r>
            <a:r>
              <a:rPr lang="en-US" dirty="0" smtClean="0"/>
              <a:t>the </a:t>
            </a:r>
            <a:r>
              <a:rPr lang="en-US" dirty="0" smtClean="0"/>
              <a:t>PUN’s </a:t>
            </a:r>
            <a:r>
              <a:rPr lang="en-US" dirty="0" smtClean="0"/>
              <a:t>and the </a:t>
            </a:r>
            <a:r>
              <a:rPr lang="en-US" dirty="0" smtClean="0"/>
              <a:t>review the values </a:t>
            </a:r>
            <a:r>
              <a:rPr lang="en-US" dirty="0" smtClean="0"/>
              <a:t>for accuracy.  </a:t>
            </a:r>
            <a:endParaRPr lang="en-US" dirty="0" smtClean="0"/>
          </a:p>
          <a:p>
            <a:r>
              <a:rPr lang="en-US" dirty="0" smtClean="0"/>
              <a:t>Anomalies or discrepancies must </a:t>
            </a:r>
            <a:r>
              <a:rPr lang="en-US" dirty="0" smtClean="0"/>
              <a:t>be addressed and resolved by the Operator </a:t>
            </a:r>
            <a:r>
              <a:rPr lang="en-US" dirty="0" smtClean="0"/>
              <a:t>on </a:t>
            </a:r>
            <a:r>
              <a:rPr lang="en-US" dirty="0" smtClean="0"/>
              <a:t>or before the September due date annually.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932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 Valorem Equipment Tax Value Verification Notice Example: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94614"/>
            <a:ext cx="8229600" cy="2337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6138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Addressing PVVN Discrepancies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Properties sold: the Operator must work with the Oil Conservation Division to transfer the property to the new Operator.</a:t>
            </a:r>
          </a:p>
          <a:p>
            <a:r>
              <a:rPr lang="en-US" dirty="0" smtClean="0"/>
              <a:t>Properties purchased: if the property is purchased prior to the issuance of the assessment, the new Operator will be assessed the current year Production Equipment Ad Valorem Tax. </a:t>
            </a:r>
          </a:p>
          <a:p>
            <a:r>
              <a:rPr lang="en-US" dirty="0" smtClean="0"/>
              <a:t>The department will not revise and reissue the assessment should discrepancies be reported past the issuance date.</a:t>
            </a:r>
          </a:p>
        </p:txBody>
      </p:sp>
    </p:spTree>
    <p:extLst>
      <p:ext uri="{BB962C8B-B14F-4D97-AF65-F5344CB8AC3E}">
        <p14:creationId xmlns:p14="http://schemas.microsoft.com/office/powerpoint/2010/main" val="1398164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1813</TotalTime>
  <Words>1254</Words>
  <Application>Microsoft Office PowerPoint</Application>
  <PresentationFormat>On-screen Show (4:3)</PresentationFormat>
  <Paragraphs>100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State of New Mexico Production Equipment Ad Valorem Tax</vt:lpstr>
      <vt:lpstr>Agenda</vt:lpstr>
      <vt:lpstr>Oil and Gas Production Equipment Ad Valorem Tax </vt:lpstr>
      <vt:lpstr>7-34-5 Oil and Gas Production Equipment Ad Valorem tax to be exclusive measure of Ad Valorem tax liability</vt:lpstr>
      <vt:lpstr>Master Operator 7-34-2</vt:lpstr>
      <vt:lpstr>Oil and Gas Severance Tax reporting</vt:lpstr>
      <vt:lpstr>Preliminary Value Verification Notice (PVVN)</vt:lpstr>
      <vt:lpstr>Ad Valorem Equipment Tax Value Verification Notice Example:</vt:lpstr>
      <vt:lpstr>Addressing PVVN Discrepancies</vt:lpstr>
      <vt:lpstr>Oil and Gas Equipment Tax (OGET) Distribution Report 7-38-32</vt:lpstr>
      <vt:lpstr>Oil and Gas Ad Valorem Production  Tax Roll-Distribution</vt:lpstr>
      <vt:lpstr>Oil and Gas Annual Ad Valorem (OGAA) Tax Roll Distribution 7-38-32</vt:lpstr>
      <vt:lpstr>Oil and Gas Equipment Ad Valorem Tax Preliminary Report </vt:lpstr>
      <vt:lpstr>7-34-4.  Ad Valorem Tax Rate Changes</vt:lpstr>
      <vt:lpstr>Tax Rate changes cont..</vt:lpstr>
      <vt:lpstr>Oil and Gas Production Rates and Annual Ad Valorem Equipment Tax Rates</vt:lpstr>
      <vt:lpstr>Method of determining assessed value. 7-34-3</vt:lpstr>
      <vt:lpstr>Computing the Oil and Gas Production Equipment Ad Valorem Tax 7-34-3</vt:lpstr>
      <vt:lpstr>Oil and Gas Production Equipment  Ad Valorem Tax Assessment </vt:lpstr>
      <vt:lpstr>Oil and Gas Production Equipment  Ad Valorem Tax Assessments</vt:lpstr>
      <vt:lpstr>Ad Valorem Equipment Tax Assessment Example:</vt:lpstr>
      <vt:lpstr>Other Important Information</vt:lpstr>
      <vt:lpstr>Oil and Gas Severance Tax Bureau</vt:lpstr>
    </vt:vector>
  </TitlesOfParts>
  <Company>TRD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Vigil, Judy</dc:creator>
  <cp:lastModifiedBy>Vigil, Judy</cp:lastModifiedBy>
  <cp:revision>66</cp:revision>
  <cp:lastPrinted>2018-02-20T00:14:16Z</cp:lastPrinted>
  <dcterms:created xsi:type="dcterms:W3CDTF">2018-02-11T23:32:20Z</dcterms:created>
  <dcterms:modified xsi:type="dcterms:W3CDTF">2018-02-20T00:22:45Z</dcterms:modified>
</cp:coreProperties>
</file>