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8" r:id="rId3"/>
    <p:sldId id="261" r:id="rId4"/>
    <p:sldId id="260" r:id="rId5"/>
    <p:sldId id="259" r:id="rId6"/>
    <p:sldId id="262" r:id="rId7"/>
    <p:sldId id="264" r:id="rId8"/>
    <p:sldId id="263" r:id="rId9"/>
    <p:sldId id="265" r:id="rId10"/>
    <p:sldId id="266" r:id="rId11"/>
    <p:sldId id="267" r:id="rId12"/>
    <p:sldId id="268" r:id="rId13"/>
    <p:sldId id="272" r:id="rId14"/>
    <p:sldId id="257" r:id="rId15"/>
    <p:sldId id="269" r:id="rId16"/>
    <p:sldId id="270" r:id="rId17"/>
    <p:sldId id="281" r:id="rId18"/>
    <p:sldId id="273" r:id="rId19"/>
    <p:sldId id="282" r:id="rId20"/>
    <p:sldId id="271" r:id="rId21"/>
    <p:sldId id="274" r:id="rId22"/>
    <p:sldId id="275" r:id="rId23"/>
    <p:sldId id="276" r:id="rId24"/>
    <p:sldId id="277" r:id="rId25"/>
    <p:sldId id="278" r:id="rId26"/>
    <p:sldId id="279" r:id="rId27"/>
    <p:sldId id="283" r:id="rId28"/>
    <p:sldId id="280" r:id="rId29"/>
  </p:sldIdLst>
  <p:sldSz cx="12192000" cy="6858000"/>
  <p:notesSz cx="6918325"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462771"/>
          </a:xfrm>
          <a:prstGeom prst="rect">
            <a:avLst/>
          </a:prstGeom>
        </p:spPr>
        <p:txBody>
          <a:bodyPr vert="horz" lIns="92236" tIns="46118" rIns="92236" bIns="46118" rtlCol="0"/>
          <a:lstStyle>
            <a:lvl1pPr algn="l">
              <a:defRPr sz="1200"/>
            </a:lvl1pPr>
          </a:lstStyle>
          <a:p>
            <a:endParaRPr lang="en-US"/>
          </a:p>
        </p:txBody>
      </p:sp>
      <p:sp>
        <p:nvSpPr>
          <p:cNvPr id="3" name="Date Placeholder 2"/>
          <p:cNvSpPr>
            <a:spLocks noGrp="1"/>
          </p:cNvSpPr>
          <p:nvPr>
            <p:ph type="dt" idx="1"/>
          </p:nvPr>
        </p:nvSpPr>
        <p:spPr>
          <a:xfrm>
            <a:off x="3918783" y="0"/>
            <a:ext cx="2997941" cy="462771"/>
          </a:xfrm>
          <a:prstGeom prst="rect">
            <a:avLst/>
          </a:prstGeom>
        </p:spPr>
        <p:txBody>
          <a:bodyPr vert="horz" lIns="92236" tIns="46118" rIns="92236" bIns="46118" rtlCol="0"/>
          <a:lstStyle>
            <a:lvl1pPr algn="r">
              <a:defRPr sz="1200"/>
            </a:lvl1pPr>
          </a:lstStyle>
          <a:p>
            <a:fld id="{BCB6F6F1-9037-40D3-9709-75EC425DD52D}" type="datetimeFigureOut">
              <a:rPr lang="en-US" smtClean="0"/>
              <a:t>2/15/2018</a:t>
            </a:fld>
            <a:endParaRPr lang="en-US"/>
          </a:p>
        </p:txBody>
      </p:sp>
      <p:sp>
        <p:nvSpPr>
          <p:cNvPr id="4" name="Slide Image Placeholder 3"/>
          <p:cNvSpPr>
            <a:spLocks noGrp="1" noRot="1" noChangeAspect="1"/>
          </p:cNvSpPr>
          <p:nvPr>
            <p:ph type="sldImg" idx="2"/>
          </p:nvPr>
        </p:nvSpPr>
        <p:spPr>
          <a:xfrm>
            <a:off x="692150" y="1152525"/>
            <a:ext cx="5534025" cy="3113088"/>
          </a:xfrm>
          <a:prstGeom prst="rect">
            <a:avLst/>
          </a:prstGeom>
          <a:noFill/>
          <a:ln w="12700">
            <a:solidFill>
              <a:prstClr val="black"/>
            </a:solidFill>
          </a:ln>
        </p:spPr>
        <p:txBody>
          <a:bodyPr vert="horz" lIns="92236" tIns="46118" rIns="92236" bIns="46118" rtlCol="0" anchor="ctr"/>
          <a:lstStyle/>
          <a:p>
            <a:endParaRPr lang="en-US"/>
          </a:p>
        </p:txBody>
      </p:sp>
      <p:sp>
        <p:nvSpPr>
          <p:cNvPr id="5" name="Notes Placeholder 4"/>
          <p:cNvSpPr>
            <a:spLocks noGrp="1"/>
          </p:cNvSpPr>
          <p:nvPr>
            <p:ph type="body" sz="quarter" idx="3"/>
          </p:nvPr>
        </p:nvSpPr>
        <p:spPr>
          <a:xfrm>
            <a:off x="691833" y="4438749"/>
            <a:ext cx="5534660" cy="3631704"/>
          </a:xfrm>
          <a:prstGeom prst="rect">
            <a:avLst/>
          </a:prstGeom>
        </p:spPr>
        <p:txBody>
          <a:bodyPr vert="horz" lIns="92236" tIns="46118" rIns="92236" bIns="461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2997941" cy="462770"/>
          </a:xfrm>
          <a:prstGeom prst="rect">
            <a:avLst/>
          </a:prstGeom>
        </p:spPr>
        <p:txBody>
          <a:bodyPr vert="horz" lIns="92236" tIns="46118" rIns="92236" bIns="46118" rtlCol="0" anchor="b"/>
          <a:lstStyle>
            <a:lvl1pPr algn="l">
              <a:defRPr sz="1200"/>
            </a:lvl1pPr>
          </a:lstStyle>
          <a:p>
            <a:endParaRPr lang="en-US"/>
          </a:p>
        </p:txBody>
      </p:sp>
      <p:sp>
        <p:nvSpPr>
          <p:cNvPr id="7" name="Slide Number Placeholder 6"/>
          <p:cNvSpPr>
            <a:spLocks noGrp="1"/>
          </p:cNvSpPr>
          <p:nvPr>
            <p:ph type="sldNum" sz="quarter" idx="5"/>
          </p:nvPr>
        </p:nvSpPr>
        <p:spPr>
          <a:xfrm>
            <a:off x="3918783" y="8760606"/>
            <a:ext cx="2997941" cy="462770"/>
          </a:xfrm>
          <a:prstGeom prst="rect">
            <a:avLst/>
          </a:prstGeom>
        </p:spPr>
        <p:txBody>
          <a:bodyPr vert="horz" lIns="92236" tIns="46118" rIns="92236" bIns="46118" rtlCol="0" anchor="b"/>
          <a:lstStyle>
            <a:lvl1pPr algn="r">
              <a:defRPr sz="1200"/>
            </a:lvl1pPr>
          </a:lstStyle>
          <a:p>
            <a:fld id="{9051ABE1-7C9D-4342-A8F8-C7447EF69BC3}" type="slidenum">
              <a:rPr lang="en-US" smtClean="0"/>
              <a:t>‹#›</a:t>
            </a:fld>
            <a:endParaRPr lang="en-US"/>
          </a:p>
        </p:txBody>
      </p:sp>
    </p:spTree>
    <p:extLst>
      <p:ext uri="{BB962C8B-B14F-4D97-AF65-F5344CB8AC3E}">
        <p14:creationId xmlns:p14="http://schemas.microsoft.com/office/powerpoint/2010/main" val="101759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2/15/2018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laisa.romero@state.nm.us"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79399"/>
            <a:ext cx="9462678" cy="2971801"/>
          </a:xfrm>
        </p:spPr>
        <p:txBody>
          <a:bodyPr anchor="ctr" anchorCtr="0">
            <a:normAutofit/>
          </a:bodyPr>
          <a:lstStyle/>
          <a:p>
            <a:r>
              <a:rPr lang="en-US" sz="6600" dirty="0" smtClean="0">
                <a:latin typeface="Arial" panose="020B0604020202020204" pitchFamily="34" charset="0"/>
                <a:cs typeface="Arial" panose="020B0604020202020204" pitchFamily="34" charset="0"/>
              </a:rPr>
              <a:t>Oil &amp; gas outreach &amp; training</a:t>
            </a:r>
            <a:endParaRPr lang="en-US" sz="6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2400" dirty="0" smtClean="0">
                <a:latin typeface="Arial" panose="020B0604020202020204" pitchFamily="34" charset="0"/>
                <a:cs typeface="Arial" panose="020B0604020202020204" pitchFamily="34" charset="0"/>
              </a:rPr>
              <a:t>New Mexico Taxation &amp; Revenue Department</a:t>
            </a:r>
          </a:p>
          <a:p>
            <a:r>
              <a:rPr lang="en-US" sz="2400" dirty="0" smtClean="0">
                <a:latin typeface="Arial" panose="020B0604020202020204" pitchFamily="34" charset="0"/>
                <a:cs typeface="Arial" panose="020B0604020202020204" pitchFamily="34" charset="0"/>
              </a:rPr>
              <a:t>Property Tax Division</a:t>
            </a:r>
          </a:p>
          <a:p>
            <a:r>
              <a:rPr lang="en-US" sz="2400" dirty="0" smtClean="0">
                <a:latin typeface="Arial" panose="020B0604020202020204" pitchFamily="34" charset="0"/>
                <a:cs typeface="Arial" panose="020B0604020202020204" pitchFamily="34" charset="0"/>
              </a:rPr>
              <a:t>State Assessed Property Bureau</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30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910081"/>
            <a:ext cx="11217405" cy="4154984"/>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Penalties </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Any person who intentionally refuses to file a required (complete) report or who knowingly makes a false statement in a required (complete) report is guilty of a misdemeanor and shall be punished by the imposition of a fine of not more than one thousand dollars ($1,000)</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Civil penalties authorized shall be imposed and collected at the time and in the manner that the tax is imposed and collected. In order to assist in the imposition and collection of the penalties the person having responsibility for determining the value of the property shall make an entry in the valuation records indicating the liability for any penalties due under Section 7-38-8, Subsections F through K, NMSA 1978.</a:t>
            </a:r>
          </a:p>
        </p:txBody>
      </p:sp>
    </p:spTree>
    <p:extLst>
      <p:ext uri="{BB962C8B-B14F-4D97-AF65-F5344CB8AC3E}">
        <p14:creationId xmlns:p14="http://schemas.microsoft.com/office/powerpoint/2010/main" val="340651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158241"/>
            <a:ext cx="11217405" cy="5324535"/>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REPORTING FORMS</a:t>
            </a:r>
          </a:p>
          <a:p>
            <a:endParaRPr lang="en-US" sz="24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General &amp; special industry forms provided are to be completed in their entirety.</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Use the proper form for each type of property, as defined in the general &amp; special industry form instructions.</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Do not leave any lines blank. (Use “none” or “not applicable”)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Computer generated printouts are accepted as long as they are as follows:</a:t>
            </a:r>
          </a:p>
          <a:p>
            <a:pPr marL="800100" lvl="1" indent="-342900">
              <a:buFont typeface="Arial" panose="020B0604020202020204" pitchFamily="34" charset="0"/>
              <a:buChar char="•"/>
            </a:pP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be clearly labeled as to the information provided</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Cross-referenced to the reporting form that it replaced.</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This applies to all general &amp; special industry reporting forms </a:t>
            </a:r>
            <a:r>
              <a:rPr lang="en-US" sz="2400" b="1" u="sng" dirty="0" smtClean="0">
                <a:solidFill>
                  <a:schemeClr val="tx2">
                    <a:lumMod val="75000"/>
                  </a:schemeClr>
                </a:solidFill>
                <a:latin typeface="Arial" panose="020B0604020202020204" pitchFamily="34" charset="0"/>
                <a:cs typeface="Arial" panose="020B0604020202020204" pitchFamily="34" charset="0"/>
              </a:rPr>
              <a:t>except</a:t>
            </a:r>
            <a:r>
              <a:rPr lang="en-US" sz="2400" dirty="0" smtClean="0">
                <a:solidFill>
                  <a:schemeClr val="tx2">
                    <a:lumMod val="75000"/>
                  </a:schemeClr>
                </a:solidFill>
                <a:latin typeface="Arial" panose="020B0604020202020204" pitchFamily="34" charset="0"/>
                <a:cs typeface="Arial" panose="020B0604020202020204" pitchFamily="34" charset="0"/>
              </a:rPr>
              <a:t> for CAB-02 Form, New Mexico Property Summary and CAB-03 Form, County Property Summary. This forms cannot be substituted, unless they are duplicated </a:t>
            </a:r>
            <a:r>
              <a:rPr lang="en-US" sz="2400" b="1" dirty="0" smtClean="0">
                <a:solidFill>
                  <a:schemeClr val="tx2">
                    <a:lumMod val="75000"/>
                  </a:schemeClr>
                </a:solidFill>
                <a:latin typeface="Arial" panose="020B0604020202020204" pitchFamily="34" charset="0"/>
                <a:cs typeface="Arial" panose="020B0604020202020204" pitchFamily="34" charset="0"/>
              </a:rPr>
              <a:t>EXACTLY</a:t>
            </a:r>
            <a:r>
              <a:rPr lang="en-US" sz="2400" dirty="0" smtClean="0">
                <a:solidFill>
                  <a:schemeClr val="tx2">
                    <a:lumMod val="75000"/>
                  </a:schemeClr>
                </a:solidFill>
                <a:latin typeface="Arial" panose="020B0604020202020204" pitchFamily="34" charset="0"/>
                <a:cs typeface="Arial" panose="020B0604020202020204" pitchFamily="34" charset="0"/>
              </a:rPr>
              <a:t>. </a:t>
            </a:r>
          </a:p>
          <a:p>
            <a:pPr lvl="1"/>
            <a:endParaRPr lang="en-US" sz="2400" dirty="0" smtClean="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11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378" y="28832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41883" y="1528181"/>
            <a:ext cx="6502616" cy="4893647"/>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REPORTING FORMS</a:t>
            </a:r>
          </a:p>
          <a:p>
            <a:endParaRPr lang="en-US" sz="1000" b="1" dirty="0" smtClean="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CAB FORMS</a:t>
            </a:r>
          </a:p>
          <a:p>
            <a:endParaRPr lang="en-US" sz="10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CAB-01 Form, Application for Registration.</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CAB-01 (A) Form, Taxpayer Information.</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CAB-02 Form, New Mexico Property Summary.</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CAB-03 Form, County Property Summary.</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CAB-04 Form, Real Estate, Buildings and Improvement.</a:t>
            </a:r>
          </a:p>
          <a:p>
            <a:pPr marL="800100" lvl="1" indent="-342900">
              <a:buFont typeface="Arial" panose="020B0604020202020204" pitchFamily="34" charset="0"/>
              <a:buChar char="•"/>
            </a:pPr>
            <a:r>
              <a:rPr lang="en-US" sz="2400" b="1" dirty="0" smtClean="0">
                <a:solidFill>
                  <a:schemeClr val="tx2">
                    <a:lumMod val="75000"/>
                  </a:schemeClr>
                </a:solidFill>
                <a:latin typeface="Arial" panose="020B0604020202020204" pitchFamily="34" charset="0"/>
                <a:cs typeface="Arial" panose="020B0604020202020204" pitchFamily="34" charset="0"/>
              </a:rPr>
              <a:t>All land being reported on this form must include a complete legal description. (Real Estate Deeds)</a:t>
            </a:r>
          </a:p>
        </p:txBody>
      </p:sp>
    </p:spTree>
    <p:extLst>
      <p:ext uri="{BB962C8B-B14F-4D97-AF65-F5344CB8AC3E}">
        <p14:creationId xmlns:p14="http://schemas.microsoft.com/office/powerpoint/2010/main" val="340483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5" end="5"/>
                                            </p:txEl>
                                          </p:spTgt>
                                        </p:tgtEl>
                                        <p:attrNameLst>
                                          <p:attrName>style.visibility</p:attrName>
                                        </p:attrNameLst>
                                      </p:cBhvr>
                                      <p:to>
                                        <p:strVal val="visible"/>
                                      </p:to>
                                    </p:set>
                                    <p:animEffect transition="in" filter="fade">
                                      <p:cBhvr>
                                        <p:cTn id="14" dur="1000"/>
                                        <p:tgtEl>
                                          <p:spTgt spid="4">
                                            <p:txEl>
                                              <p:pRg st="5" end="5"/>
                                            </p:txEl>
                                          </p:spTgt>
                                        </p:tgtEl>
                                      </p:cBhvr>
                                    </p:animEffect>
                                    <p:anim calcmode="lin" valueType="num">
                                      <p:cBhvr>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1000"/>
                                        <p:tgtEl>
                                          <p:spTgt spid="4">
                                            <p:txEl>
                                              <p:pRg st="7" end="7"/>
                                            </p:txEl>
                                          </p:spTgt>
                                        </p:tgtEl>
                                      </p:cBhvr>
                                    </p:animEffect>
                                    <p:anim calcmode="lin" valueType="num">
                                      <p:cBhvr>
                                        <p:cTn id="2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000"/>
                                        <p:tgtEl>
                                          <p:spTgt spid="4">
                                            <p:txEl>
                                              <p:pRg st="9" end="9"/>
                                            </p:txEl>
                                          </p:spTgt>
                                        </p:tgtEl>
                                      </p:cBhvr>
                                    </p:animEffect>
                                    <p:anim calcmode="lin" valueType="num">
                                      <p:cBhvr>
                                        <p:cTn id="4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139" y="313037"/>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93600" y="1898884"/>
            <a:ext cx="6469665" cy="3416320"/>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REPORTING FORMS</a:t>
            </a:r>
          </a:p>
          <a:p>
            <a:endParaRPr lang="en-US" sz="1000" b="1" dirty="0" smtClean="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CAB FORMS</a:t>
            </a:r>
          </a:p>
          <a:p>
            <a:endParaRPr lang="en-US" sz="10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CAB-05 Form, Personal Property Report.</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CAB-06 Form, Construction Work in Progress.</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CAB-07 Form, Agriculture Application.</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CAB-08 Form, Leased or Rented Real and Personal Property.</a:t>
            </a:r>
            <a:r>
              <a:rPr lang="en-US" sz="2400" b="1" dirty="0" smtClean="0">
                <a:solidFill>
                  <a:schemeClr val="tx2">
                    <a:lumMod val="75000"/>
                  </a:schemeClr>
                </a:solidFill>
                <a:latin typeface="Arial" panose="020B0604020202020204" pitchFamily="34" charset="0"/>
                <a:cs typeface="Arial" panose="020B0604020202020204" pitchFamily="34" charset="0"/>
              </a:rPr>
              <a:t> </a:t>
            </a:r>
            <a:endParaRPr lang="en-US" sz="2400" dirty="0" smtClean="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69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5" end="5"/>
                                            </p:txEl>
                                          </p:spTgt>
                                        </p:tgtEl>
                                        <p:attrNameLst>
                                          <p:attrName>style.visibility</p:attrName>
                                        </p:attrNameLst>
                                      </p:cBhvr>
                                      <p:to>
                                        <p:strVal val="visible"/>
                                      </p:to>
                                    </p:set>
                                    <p:animEffect transition="in" filter="fade">
                                      <p:cBhvr>
                                        <p:cTn id="14" dur="1000"/>
                                        <p:tgtEl>
                                          <p:spTgt spid="4">
                                            <p:txEl>
                                              <p:pRg st="5" end="5"/>
                                            </p:txEl>
                                          </p:spTgt>
                                        </p:tgtEl>
                                      </p:cBhvr>
                                    </p:animEffect>
                                    <p:anim calcmode="lin" valueType="num">
                                      <p:cBhvr>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1000"/>
                                        <p:tgtEl>
                                          <p:spTgt spid="4">
                                            <p:txEl>
                                              <p:pRg st="7" end="7"/>
                                            </p:txEl>
                                          </p:spTgt>
                                        </p:tgtEl>
                                      </p:cBhvr>
                                    </p:animEffect>
                                    <p:anim calcmode="lin" valueType="num">
                                      <p:cBhvr>
                                        <p:cTn id="2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 y="850206"/>
            <a:ext cx="12029440" cy="4107873"/>
          </a:xfrm>
        </p:spPr>
        <p:txBody>
          <a:bodyPr anchor="ctr" anchorCtr="0">
            <a:noAutofit/>
          </a:bodyPr>
          <a:lstStyle/>
          <a:p>
            <a:r>
              <a:rPr lang="en-US" sz="4400" dirty="0" smtClean="0">
                <a:latin typeface="Arial" panose="020B0604020202020204" pitchFamily="34" charset="0"/>
                <a:cs typeface="Arial" panose="020B0604020202020204" pitchFamily="34" charset="0"/>
              </a:rPr>
              <a:t>7-36-27.  Special Method of valuation; </a:t>
            </a:r>
            <a:r>
              <a:rPr lang="en-US" dirty="0" smtClean="0">
                <a:latin typeface="Arial" panose="020B0604020202020204" pitchFamily="34" charset="0"/>
                <a:cs typeface="Arial" panose="020B0604020202020204" pitchFamily="34" charset="0"/>
              </a:rPr>
              <a:t>Pipelines, tanks, sales meters and plants used in the processing, gathering, transmission, storage, measurement or distribution of oil, natural gas, carbon dioxide or liquid hydrocarbons.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044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26" y="277554"/>
            <a:ext cx="11769213"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OIL &amp; GAS (Pipeline) instructions</a:t>
            </a:r>
            <a:endParaRPr lang="en-US" sz="5400" dirty="0">
              <a:latin typeface="Arial" panose="020B0604020202020204" pitchFamily="34" charset="0"/>
              <a:cs typeface="Arial" panose="020B0604020202020204" pitchFamily="34" charset="0"/>
            </a:endParaRPr>
          </a:p>
        </p:txBody>
      </p:sp>
      <p:sp>
        <p:nvSpPr>
          <p:cNvPr id="5" name="TextBox 4"/>
          <p:cNvSpPr txBox="1"/>
          <p:nvPr/>
        </p:nvSpPr>
        <p:spPr>
          <a:xfrm>
            <a:off x="425201" y="2276460"/>
            <a:ext cx="6762312" cy="3816429"/>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ADDITIONAL REPORTING FORMS</a:t>
            </a:r>
          </a:p>
          <a:p>
            <a:endParaRPr lang="en-US" sz="1000" b="1" dirty="0" smtClean="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CAB FORMS</a:t>
            </a:r>
          </a:p>
          <a:p>
            <a:endParaRPr lang="en-US" sz="12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CAB-P1 Form, Gas Meter Valuation Schedule.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CAB-P2 Form, Pipeline Valuation Schedule.</a:t>
            </a:r>
          </a:p>
          <a:p>
            <a:pPr marL="800100" lvl="1" indent="-342900">
              <a:buFont typeface="Wingdings" panose="05000000000000000000" pitchFamily="2" charset="2"/>
              <a:buChar char="v"/>
            </a:pPr>
            <a:r>
              <a:rPr lang="en-US" sz="2400" dirty="0" smtClean="0">
                <a:solidFill>
                  <a:schemeClr val="tx2">
                    <a:lumMod val="75000"/>
                  </a:schemeClr>
                </a:solidFill>
                <a:latin typeface="Arial" panose="020B0604020202020204" pitchFamily="34" charset="0"/>
                <a:cs typeface="Arial" panose="020B0604020202020204" pitchFamily="34" charset="0"/>
              </a:rPr>
              <a:t>Regulated 		</a:t>
            </a:r>
          </a:p>
          <a:p>
            <a:pPr marL="800100" lvl="1" indent="-342900">
              <a:buFont typeface="Wingdings" panose="05000000000000000000" pitchFamily="2" charset="2"/>
              <a:buChar char="v"/>
            </a:pPr>
            <a:r>
              <a:rPr lang="en-US" sz="2400" dirty="0" smtClean="0">
                <a:solidFill>
                  <a:schemeClr val="tx2">
                    <a:lumMod val="75000"/>
                  </a:schemeClr>
                </a:solidFill>
                <a:latin typeface="Arial" panose="020B0604020202020204" pitchFamily="34" charset="0"/>
                <a:cs typeface="Arial" panose="020B0604020202020204" pitchFamily="34" charset="0"/>
              </a:rPr>
              <a:t>Unregulated</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CAB-P3 Form, Pipeline and Gas Utility Plant Valuation Schedule.</a:t>
            </a:r>
          </a:p>
        </p:txBody>
      </p:sp>
    </p:spTree>
    <p:extLst>
      <p:ext uri="{BB962C8B-B14F-4D97-AF65-F5344CB8AC3E}">
        <p14:creationId xmlns:p14="http://schemas.microsoft.com/office/powerpoint/2010/main" val="373443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anim calcmode="lin" valueType="num">
                                      <p:cBhvr>
                                        <p:cTn id="3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1000"/>
                                        <p:tgtEl>
                                          <p:spTgt spid="5">
                                            <p:txEl>
                                              <p:pRg st="7" end="7"/>
                                            </p:txEl>
                                          </p:spTgt>
                                        </p:tgtEl>
                                      </p:cBhvr>
                                    </p:animEffect>
                                    <p:anim calcmode="lin" valueType="num">
                                      <p:cBhvr>
                                        <p:cTn id="3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1000"/>
                                        <p:tgtEl>
                                          <p:spTgt spid="5">
                                            <p:txEl>
                                              <p:pRg st="8" end="8"/>
                                            </p:txEl>
                                          </p:spTgt>
                                        </p:tgtEl>
                                      </p:cBhvr>
                                    </p:animEffect>
                                    <p:anim calcmode="lin" valueType="num">
                                      <p:cBhvr>
                                        <p:cTn id="4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26" y="277554"/>
            <a:ext cx="11769213"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OIL &amp; GAS (Pipeline)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21226" y="1703931"/>
            <a:ext cx="5613400" cy="4031873"/>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DEFINITIONS</a:t>
            </a:r>
          </a:p>
          <a:p>
            <a:endParaRPr lang="en-US" sz="12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Construction Work in Progress.</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Depreciation.</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Direct Customer Distribution Pipeline.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Economic Obsolescence.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Functional Obsolescence.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Other Justifiable Factors.</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Pipeline.</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Plant.</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Taxable Value.</a:t>
            </a:r>
          </a:p>
        </p:txBody>
      </p:sp>
      <p:sp>
        <p:nvSpPr>
          <p:cNvPr id="5" name="TextBox 4"/>
          <p:cNvSpPr txBox="1"/>
          <p:nvPr/>
        </p:nvSpPr>
        <p:spPr>
          <a:xfrm>
            <a:off x="6066566" y="3291088"/>
            <a:ext cx="6046839" cy="255454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Requests for Functional/Economic Obsolescence</a:t>
            </a:r>
          </a:p>
          <a:p>
            <a:endParaRPr lang="en-US" sz="16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b="1" dirty="0" smtClean="0">
                <a:solidFill>
                  <a:schemeClr val="tx2">
                    <a:lumMod val="75000"/>
                  </a:schemeClr>
                </a:solidFill>
                <a:latin typeface="Arial" panose="020B0604020202020204" pitchFamily="34" charset="0"/>
                <a:cs typeface="Arial" panose="020B0604020202020204" pitchFamily="34" charset="0"/>
              </a:rPr>
              <a:t>Must </a:t>
            </a:r>
            <a:r>
              <a:rPr lang="en-US" sz="1600" dirty="0" smtClean="0">
                <a:solidFill>
                  <a:schemeClr val="tx2">
                    <a:lumMod val="75000"/>
                  </a:schemeClr>
                </a:solidFill>
                <a:latin typeface="Arial" panose="020B0604020202020204" pitchFamily="34" charset="0"/>
                <a:cs typeface="Arial" panose="020B0604020202020204" pitchFamily="34" charset="0"/>
              </a:rPr>
              <a:t>be made at the time the annual report is filed.</a:t>
            </a:r>
          </a:p>
          <a:p>
            <a:pPr marL="342900" indent="-342900">
              <a:buFont typeface="Arial" panose="020B0604020202020204" pitchFamily="34" charset="0"/>
              <a:buChar char="•"/>
            </a:pPr>
            <a:r>
              <a:rPr lang="en-US" sz="1600" b="1" dirty="0" smtClean="0">
                <a:solidFill>
                  <a:schemeClr val="tx2">
                    <a:lumMod val="75000"/>
                  </a:schemeClr>
                </a:solidFill>
                <a:latin typeface="Arial" panose="020B0604020202020204" pitchFamily="34" charset="0"/>
                <a:cs typeface="Arial" panose="020B0604020202020204" pitchFamily="34" charset="0"/>
              </a:rPr>
              <a:t>Must </a:t>
            </a:r>
            <a:r>
              <a:rPr lang="en-US" sz="1600" dirty="0" smtClean="0">
                <a:solidFill>
                  <a:schemeClr val="tx2">
                    <a:lumMod val="75000"/>
                  </a:schemeClr>
                </a:solidFill>
                <a:latin typeface="Arial" panose="020B0604020202020204" pitchFamily="34" charset="0"/>
                <a:cs typeface="Arial" panose="020B0604020202020204" pitchFamily="34" charset="0"/>
              </a:rPr>
              <a:t>be based on a situation present at least six (6) months prior to January 1</a:t>
            </a:r>
            <a:r>
              <a:rPr lang="en-US" sz="1600" baseline="30000" dirty="0" smtClean="0">
                <a:solidFill>
                  <a:schemeClr val="tx2">
                    <a:lumMod val="75000"/>
                  </a:schemeClr>
                </a:solidFill>
                <a:latin typeface="Arial" panose="020B0604020202020204" pitchFamily="34" charset="0"/>
                <a:cs typeface="Arial" panose="020B0604020202020204" pitchFamily="34" charset="0"/>
              </a:rPr>
              <a:t>st</a:t>
            </a:r>
            <a:r>
              <a:rPr lang="en-US" sz="1600" dirty="0" smtClean="0">
                <a:solidFill>
                  <a:schemeClr val="tx2">
                    <a:lumMod val="75000"/>
                  </a:schemeClr>
                </a:solidFill>
                <a:latin typeface="Arial" panose="020B0604020202020204" pitchFamily="34" charset="0"/>
                <a:cs typeface="Arial" panose="020B0604020202020204" pitchFamily="34" charset="0"/>
              </a:rPr>
              <a:t> of the tax year and expected to continue indefinitely.</a:t>
            </a:r>
          </a:p>
          <a:p>
            <a:pPr marL="342900" indent="-342900">
              <a:buFont typeface="Arial" panose="020B0604020202020204" pitchFamily="34" charset="0"/>
              <a:buChar char="•"/>
            </a:pPr>
            <a:r>
              <a:rPr lang="en-US" sz="1600" b="1" dirty="0" smtClean="0">
                <a:solidFill>
                  <a:schemeClr val="tx2">
                    <a:lumMod val="75000"/>
                  </a:schemeClr>
                </a:solidFill>
                <a:latin typeface="Arial" panose="020B0604020202020204" pitchFamily="34" charset="0"/>
                <a:cs typeface="Arial" panose="020B0604020202020204" pitchFamily="34" charset="0"/>
              </a:rPr>
              <a:t>Must </a:t>
            </a:r>
            <a:r>
              <a:rPr lang="en-US" sz="1600" dirty="0" smtClean="0">
                <a:solidFill>
                  <a:schemeClr val="tx2">
                    <a:lumMod val="75000"/>
                  </a:schemeClr>
                </a:solidFill>
                <a:latin typeface="Arial" panose="020B0604020202020204" pitchFamily="34" charset="0"/>
                <a:cs typeface="Arial" panose="020B0604020202020204" pitchFamily="34" charset="0"/>
              </a:rPr>
              <a:t>be supported with sufficient documentation to demonstrate how the factor was arrived and how it applies to the property for which the obsolescence is claimed.</a:t>
            </a:r>
          </a:p>
          <a:p>
            <a:pPr marL="342900" indent="-342900">
              <a:buFont typeface="Arial" panose="020B0604020202020204" pitchFamily="34" charset="0"/>
              <a:buChar char="•"/>
            </a:pPr>
            <a:r>
              <a:rPr lang="en-US" sz="1600" b="1" dirty="0" smtClean="0">
                <a:solidFill>
                  <a:schemeClr val="tx2">
                    <a:lumMod val="75000"/>
                  </a:schemeClr>
                </a:solidFill>
                <a:latin typeface="Arial" panose="020B0604020202020204" pitchFamily="34" charset="0"/>
                <a:cs typeface="Arial" panose="020B0604020202020204" pitchFamily="34" charset="0"/>
              </a:rPr>
              <a:t>Must </a:t>
            </a:r>
            <a:r>
              <a:rPr lang="en-US" sz="1600" dirty="0" smtClean="0">
                <a:solidFill>
                  <a:schemeClr val="tx2">
                    <a:lumMod val="75000"/>
                  </a:schemeClr>
                </a:solidFill>
                <a:latin typeface="Arial" panose="020B0604020202020204" pitchFamily="34" charset="0"/>
                <a:cs typeface="Arial" panose="020B0604020202020204" pitchFamily="34" charset="0"/>
              </a:rPr>
              <a:t>be based on objective evidence.</a:t>
            </a:r>
            <a:endParaRPr lang="en-US" sz="1600" b="1" dirty="0" smtClean="0">
              <a:solidFill>
                <a:schemeClr val="tx2">
                  <a:lumMod val="75000"/>
                </a:schemeClr>
              </a:solidFill>
              <a:latin typeface="Arial" panose="020B0604020202020204" pitchFamily="34" charset="0"/>
              <a:cs typeface="Arial" panose="020B0604020202020204" pitchFamily="34" charset="0"/>
            </a:endParaRPr>
          </a:p>
        </p:txBody>
      </p:sp>
      <p:sp>
        <p:nvSpPr>
          <p:cNvPr id="9" name="TextBox 8"/>
          <p:cNvSpPr txBox="1"/>
          <p:nvPr/>
        </p:nvSpPr>
        <p:spPr>
          <a:xfrm>
            <a:off x="6066566" y="1624573"/>
            <a:ext cx="5968314" cy="1569660"/>
          </a:xfrm>
          <a:prstGeom prst="rect">
            <a:avLst/>
          </a:prstGeom>
          <a:solidFill>
            <a:schemeClr val="tx1"/>
          </a:solidFill>
        </p:spPr>
        <p:txBody>
          <a:bodyPr wrap="square" rtlCol="0">
            <a:spAutoFit/>
          </a:bodyPr>
          <a:lstStyle/>
          <a:p>
            <a:pPr algn="ctr"/>
            <a:r>
              <a:rPr lang="en-US" sz="1600" dirty="0" smtClean="0">
                <a:solidFill>
                  <a:schemeClr val="tx2">
                    <a:lumMod val="75000"/>
                  </a:schemeClr>
                </a:solidFill>
                <a:latin typeface="Arial" panose="020B0604020202020204" pitchFamily="34" charset="0"/>
                <a:cs typeface="Arial" panose="020B0604020202020204" pitchFamily="34" charset="0"/>
              </a:rPr>
              <a:t>20% Floor(Residual)</a:t>
            </a:r>
          </a:p>
          <a:p>
            <a:endParaRPr lang="en-US" sz="1600" dirty="0" smtClean="0">
              <a:solidFill>
                <a:schemeClr val="tx2">
                  <a:lumMod val="75000"/>
                </a:schemeClr>
              </a:solidFill>
              <a:latin typeface="Arial" panose="020B0604020202020204" pitchFamily="34" charset="0"/>
              <a:cs typeface="Arial" panose="020B0604020202020204" pitchFamily="34" charset="0"/>
            </a:endParaRPr>
          </a:p>
          <a:p>
            <a:pPr algn="just"/>
            <a:r>
              <a:rPr lang="en-US" sz="1600" dirty="0" smtClean="0">
                <a:solidFill>
                  <a:schemeClr val="tx2">
                    <a:lumMod val="75000"/>
                  </a:schemeClr>
                </a:solidFill>
                <a:latin typeface="Arial" panose="020B0604020202020204" pitchFamily="34" charset="0"/>
                <a:cs typeface="Arial" panose="020B0604020202020204" pitchFamily="34" charset="0"/>
              </a:rPr>
              <a:t>7-36-27.  Subsection D (3)</a:t>
            </a:r>
          </a:p>
          <a:p>
            <a:pPr algn="just"/>
            <a:r>
              <a:rPr lang="en-US" sz="1600" dirty="0" smtClean="0">
                <a:solidFill>
                  <a:schemeClr val="tx2">
                    <a:lumMod val="75000"/>
                  </a:schemeClr>
                </a:solidFill>
                <a:latin typeface="Arial" panose="020B0604020202020204" pitchFamily="34" charset="0"/>
                <a:cs typeface="Arial" panose="020B0604020202020204" pitchFamily="34" charset="0"/>
              </a:rPr>
              <a:t>Property valued under this subsection shall not be less than twenty percent of the tangible property cost of such item of property.</a:t>
            </a:r>
          </a:p>
        </p:txBody>
      </p:sp>
      <p:sp>
        <p:nvSpPr>
          <p:cNvPr id="10" name="TextBox 9"/>
          <p:cNvSpPr txBox="1"/>
          <p:nvPr/>
        </p:nvSpPr>
        <p:spPr>
          <a:xfrm>
            <a:off x="6066567" y="6039344"/>
            <a:ext cx="6046839" cy="430887"/>
          </a:xfrm>
          <a:prstGeom prst="rect">
            <a:avLst/>
          </a:prstGeom>
          <a:solidFill>
            <a:schemeClr val="tx1"/>
          </a:solidFill>
        </p:spPr>
        <p:txBody>
          <a:bodyPr wrap="square" rtlCol="0">
            <a:spAutoFit/>
          </a:bodyPr>
          <a:lstStyle/>
          <a:p>
            <a:pPr algn="ctr"/>
            <a:r>
              <a:rPr lang="en-US" sz="2200" dirty="0" smtClean="0">
                <a:solidFill>
                  <a:schemeClr val="tx2">
                    <a:lumMod val="75000"/>
                  </a:schemeClr>
                </a:solidFill>
                <a:latin typeface="Arial" panose="020B0604020202020204" pitchFamily="34" charset="0"/>
                <a:cs typeface="Arial" panose="020B0604020202020204" pitchFamily="34" charset="0"/>
              </a:rPr>
              <a:t>Property Value divided by 3 = Taxable Value</a:t>
            </a:r>
          </a:p>
        </p:txBody>
      </p:sp>
    </p:spTree>
    <p:extLst>
      <p:ext uri="{BB962C8B-B14F-4D97-AF65-F5344CB8AC3E}">
        <p14:creationId xmlns:p14="http://schemas.microsoft.com/office/powerpoint/2010/main" val="71308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1" nodeType="clickEffect">
                                  <p:stCondLst>
                                    <p:cond delay="0"/>
                                  </p:stCondLst>
                                  <p:childTnLst>
                                    <p:animEffect transition="out" filter="fade">
                                      <p:cBhvr>
                                        <p:cTn id="25" dur="1000"/>
                                        <p:tgtEl>
                                          <p:spTgt spid="9"/>
                                        </p:tgtEl>
                                      </p:cBhvr>
                                    </p:animEffect>
                                    <p:anim calcmode="lin" valueType="num">
                                      <p:cBhvr>
                                        <p:cTn id="26" dur="1000"/>
                                        <p:tgtEl>
                                          <p:spTgt spid="9"/>
                                        </p:tgtEl>
                                        <p:attrNameLst>
                                          <p:attrName>ppt_x</p:attrName>
                                        </p:attrNameLst>
                                      </p:cBhvr>
                                      <p:tavLst>
                                        <p:tav tm="0">
                                          <p:val>
                                            <p:strVal val="ppt_x"/>
                                          </p:val>
                                        </p:tav>
                                        <p:tav tm="100000">
                                          <p:val>
                                            <p:strVal val="ppt_x"/>
                                          </p:val>
                                        </p:tav>
                                      </p:tavLst>
                                    </p:anim>
                                    <p:anim calcmode="lin" valueType="num">
                                      <p:cBhvr>
                                        <p:cTn id="27" dur="1000"/>
                                        <p:tgtEl>
                                          <p:spTgt spid="9"/>
                                        </p:tgtEl>
                                        <p:attrNameLst>
                                          <p:attrName>ppt_y</p:attrName>
                                        </p:attrNameLst>
                                      </p:cBhvr>
                                      <p:tavLst>
                                        <p:tav tm="0">
                                          <p:val>
                                            <p:strVal val="ppt_y"/>
                                          </p:val>
                                        </p:tav>
                                        <p:tav tm="100000">
                                          <p:val>
                                            <p:strVal val="ppt_y+.1"/>
                                          </p:val>
                                        </p:tav>
                                      </p:tavLst>
                                    </p:anim>
                                    <p:set>
                                      <p:cBhvr>
                                        <p:cTn id="28" dur="1" fill="hold">
                                          <p:stCondLst>
                                            <p:cond delay="9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1000"/>
                                        <p:tgtEl>
                                          <p:spTgt spid="5"/>
                                        </p:tgtEl>
                                      </p:cBhvr>
                                    </p:animEffect>
                                    <p:anim calcmode="lin" valueType="num">
                                      <p:cBhvr>
                                        <p:cTn id="55" dur="1000" fill="hold"/>
                                        <p:tgtEl>
                                          <p:spTgt spid="5"/>
                                        </p:tgtEl>
                                        <p:attrNameLst>
                                          <p:attrName>ppt_x</p:attrName>
                                        </p:attrNameLst>
                                      </p:cBhvr>
                                      <p:tavLst>
                                        <p:tav tm="0">
                                          <p:val>
                                            <p:strVal val="#ppt_x"/>
                                          </p:val>
                                        </p:tav>
                                        <p:tav tm="100000">
                                          <p:val>
                                            <p:strVal val="#ppt_x"/>
                                          </p:val>
                                        </p:tav>
                                      </p:tavLst>
                                    </p:anim>
                                    <p:anim calcmode="lin" valueType="num">
                                      <p:cBhvr>
                                        <p:cTn id="5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xit" presetSubtype="0" fill="hold" grpId="1" nodeType="clickEffect">
                                  <p:stCondLst>
                                    <p:cond delay="0"/>
                                  </p:stCondLst>
                                  <p:childTnLst>
                                    <p:animEffect transition="out" filter="fade">
                                      <p:cBhvr>
                                        <p:cTn id="60" dur="1000"/>
                                        <p:tgtEl>
                                          <p:spTgt spid="5"/>
                                        </p:tgtEl>
                                      </p:cBhvr>
                                    </p:animEffect>
                                    <p:anim calcmode="lin" valueType="num">
                                      <p:cBhvr>
                                        <p:cTn id="61" dur="1000"/>
                                        <p:tgtEl>
                                          <p:spTgt spid="5"/>
                                        </p:tgtEl>
                                        <p:attrNameLst>
                                          <p:attrName>ppt_x</p:attrName>
                                        </p:attrNameLst>
                                      </p:cBhvr>
                                      <p:tavLst>
                                        <p:tav tm="0">
                                          <p:val>
                                            <p:strVal val="ppt_x"/>
                                          </p:val>
                                        </p:tav>
                                        <p:tav tm="100000">
                                          <p:val>
                                            <p:strVal val="ppt_x"/>
                                          </p:val>
                                        </p:tav>
                                      </p:tavLst>
                                    </p:anim>
                                    <p:anim calcmode="lin" valueType="num">
                                      <p:cBhvr>
                                        <p:cTn id="62" dur="1000"/>
                                        <p:tgtEl>
                                          <p:spTgt spid="5"/>
                                        </p:tgtEl>
                                        <p:attrNameLst>
                                          <p:attrName>ppt_y</p:attrName>
                                        </p:attrNameLst>
                                      </p:cBhvr>
                                      <p:tavLst>
                                        <p:tav tm="0">
                                          <p:val>
                                            <p:strVal val="ppt_y"/>
                                          </p:val>
                                        </p:tav>
                                        <p:tav tm="100000">
                                          <p:val>
                                            <p:strVal val="ppt_y+.1"/>
                                          </p:val>
                                        </p:tav>
                                      </p:tavLst>
                                    </p:anim>
                                    <p:set>
                                      <p:cBhvr>
                                        <p:cTn id="63" dur="1" fill="hold">
                                          <p:stCondLst>
                                            <p:cond delay="999"/>
                                          </p:stCondLst>
                                        </p:cTn>
                                        <p:tgtEl>
                                          <p:spTgt spid="5"/>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fade">
                                      <p:cBhvr>
                                        <p:cTn id="68" dur="1000"/>
                                        <p:tgtEl>
                                          <p:spTgt spid="4">
                                            <p:txEl>
                                              <p:pRg st="7" end="7"/>
                                            </p:txEl>
                                          </p:spTgt>
                                        </p:tgtEl>
                                      </p:cBhvr>
                                    </p:animEffect>
                                    <p:anim calcmode="lin" valueType="num">
                                      <p:cBhvr>
                                        <p:cTn id="6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4">
                                            <p:txEl>
                                              <p:pRg st="8" end="8"/>
                                            </p:txEl>
                                          </p:spTgt>
                                        </p:tgtEl>
                                        <p:attrNameLst>
                                          <p:attrName>style.visibility</p:attrName>
                                        </p:attrNameLst>
                                      </p:cBhvr>
                                      <p:to>
                                        <p:strVal val="visible"/>
                                      </p:to>
                                    </p:set>
                                    <p:animEffect transition="in" filter="fade">
                                      <p:cBhvr>
                                        <p:cTn id="75" dur="1000"/>
                                        <p:tgtEl>
                                          <p:spTgt spid="4">
                                            <p:txEl>
                                              <p:pRg st="8" end="8"/>
                                            </p:txEl>
                                          </p:spTgt>
                                        </p:tgtEl>
                                      </p:cBhvr>
                                    </p:animEffect>
                                    <p:anim calcmode="lin" valueType="num">
                                      <p:cBhvr>
                                        <p:cTn id="7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4">
                                            <p:txEl>
                                              <p:pRg st="9" end="9"/>
                                            </p:txEl>
                                          </p:spTgt>
                                        </p:tgtEl>
                                        <p:attrNameLst>
                                          <p:attrName>style.visibility</p:attrName>
                                        </p:attrNameLst>
                                      </p:cBhvr>
                                      <p:to>
                                        <p:strVal val="visible"/>
                                      </p:to>
                                    </p:set>
                                    <p:animEffect transition="in" filter="fade">
                                      <p:cBhvr>
                                        <p:cTn id="82" dur="1000"/>
                                        <p:tgtEl>
                                          <p:spTgt spid="4">
                                            <p:txEl>
                                              <p:pRg st="9" end="9"/>
                                            </p:txEl>
                                          </p:spTgt>
                                        </p:tgtEl>
                                      </p:cBhvr>
                                    </p:animEffect>
                                    <p:anim calcmode="lin" valueType="num">
                                      <p:cBhvr>
                                        <p:cTn id="8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4">
                                            <p:txEl>
                                              <p:pRg st="10" end="10"/>
                                            </p:txEl>
                                          </p:spTgt>
                                        </p:tgtEl>
                                        <p:attrNameLst>
                                          <p:attrName>style.visibility</p:attrName>
                                        </p:attrNameLst>
                                      </p:cBhvr>
                                      <p:to>
                                        <p:strVal val="visible"/>
                                      </p:to>
                                    </p:set>
                                    <p:animEffect transition="in" filter="fade">
                                      <p:cBhvr>
                                        <p:cTn id="89" dur="1000"/>
                                        <p:tgtEl>
                                          <p:spTgt spid="4">
                                            <p:txEl>
                                              <p:pRg st="10" end="10"/>
                                            </p:txEl>
                                          </p:spTgt>
                                        </p:tgtEl>
                                      </p:cBhvr>
                                    </p:animEffect>
                                    <p:anim calcmode="lin" valueType="num">
                                      <p:cBhvr>
                                        <p:cTn id="9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0"/>
                                        </p:tgtEl>
                                        <p:attrNameLst>
                                          <p:attrName>style.visibility</p:attrName>
                                        </p:attrNameLst>
                                      </p:cBhvr>
                                      <p:to>
                                        <p:strVal val="visible"/>
                                      </p:to>
                                    </p:set>
                                    <p:animEffect transition="in" filter="fade">
                                      <p:cBhvr>
                                        <p:cTn id="96" dur="1000"/>
                                        <p:tgtEl>
                                          <p:spTgt spid="10"/>
                                        </p:tgtEl>
                                      </p:cBhvr>
                                    </p:animEffect>
                                    <p:anim calcmode="lin" valueType="num">
                                      <p:cBhvr>
                                        <p:cTn id="97" dur="1000" fill="hold"/>
                                        <p:tgtEl>
                                          <p:spTgt spid="10"/>
                                        </p:tgtEl>
                                        <p:attrNameLst>
                                          <p:attrName>ppt_x</p:attrName>
                                        </p:attrNameLst>
                                      </p:cBhvr>
                                      <p:tavLst>
                                        <p:tav tm="0">
                                          <p:val>
                                            <p:strVal val="#ppt_x"/>
                                          </p:val>
                                        </p:tav>
                                        <p:tav tm="100000">
                                          <p:val>
                                            <p:strVal val="#ppt_x"/>
                                          </p:val>
                                        </p:tav>
                                      </p:tavLst>
                                    </p:anim>
                                    <p:anim calcmode="lin" valueType="num">
                                      <p:cBhvr>
                                        <p:cTn id="9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P spid="9" grpId="1"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26" y="277554"/>
            <a:ext cx="11769213"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OIL &amp; GAS (Pipeline)</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95323" y="1565765"/>
            <a:ext cx="11492980" cy="584775"/>
          </a:xfrm>
          <a:prstGeom prst="rect">
            <a:avLst/>
          </a:prstGeom>
          <a:solidFill>
            <a:schemeClr val="tx1"/>
          </a:solidFill>
        </p:spPr>
        <p:txBody>
          <a:bodyPr wrap="square" rtlCol="0">
            <a:spAutoFit/>
          </a:bodyPr>
          <a:lstStyle/>
          <a:p>
            <a:pPr algn="ctr"/>
            <a:r>
              <a:rPr lang="en-US" sz="3200" dirty="0" smtClean="0">
                <a:solidFill>
                  <a:schemeClr val="tx2">
                    <a:lumMod val="75000"/>
                  </a:schemeClr>
                </a:solidFill>
                <a:latin typeface="Arial" panose="020B0604020202020204" pitchFamily="34" charset="0"/>
                <a:cs typeface="Arial" panose="020B0604020202020204" pitchFamily="34" charset="0"/>
              </a:rPr>
              <a:t>Locally Assessed Pipeline Properties</a:t>
            </a:r>
          </a:p>
        </p:txBody>
      </p:sp>
      <p:sp>
        <p:nvSpPr>
          <p:cNvPr id="8" name="TextBox 7"/>
          <p:cNvSpPr txBox="1"/>
          <p:nvPr/>
        </p:nvSpPr>
        <p:spPr>
          <a:xfrm>
            <a:off x="369420" y="2297054"/>
            <a:ext cx="11344786" cy="3108543"/>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7-36-27.  Regulations 3.6.5.34 (B)</a:t>
            </a:r>
          </a:p>
          <a:p>
            <a:pPr algn="ctr"/>
            <a:endParaRPr lang="en-US" sz="2400" b="1" dirty="0" smtClean="0">
              <a:solidFill>
                <a:schemeClr val="tx2">
                  <a:lumMod val="75000"/>
                </a:schemeClr>
              </a:solidFill>
              <a:latin typeface="Arial" panose="020B0604020202020204" pitchFamily="34" charset="0"/>
              <a:cs typeface="Arial" panose="020B0604020202020204" pitchFamily="34" charset="0"/>
            </a:endParaRPr>
          </a:p>
          <a:p>
            <a:pPr algn="ctr"/>
            <a:r>
              <a:rPr lang="en-US" sz="2400" b="1" dirty="0" smtClean="0">
                <a:solidFill>
                  <a:schemeClr val="tx2">
                    <a:lumMod val="75000"/>
                  </a:schemeClr>
                </a:solidFill>
                <a:latin typeface="Arial" panose="020B0604020202020204" pitchFamily="34" charset="0"/>
                <a:cs typeface="Arial" panose="020B0604020202020204" pitchFamily="34" charset="0"/>
              </a:rPr>
              <a:t>Oil &amp; Gas Pipelines – Non-Pipeline Property</a:t>
            </a:r>
          </a:p>
          <a:p>
            <a:pPr algn="ctr"/>
            <a:endParaRPr lang="en-US" sz="2400" b="1" dirty="0">
              <a:solidFill>
                <a:schemeClr val="tx2">
                  <a:lumMod val="75000"/>
                </a:schemeClr>
              </a:solidFill>
              <a:latin typeface="Arial" panose="020B0604020202020204" pitchFamily="34" charset="0"/>
              <a:cs typeface="Arial" panose="020B0604020202020204" pitchFamily="34" charset="0"/>
            </a:endParaRPr>
          </a:p>
          <a:p>
            <a:pPr algn="ctr"/>
            <a:r>
              <a:rPr lang="en-US" sz="2400" dirty="0" smtClean="0">
                <a:solidFill>
                  <a:schemeClr val="tx2">
                    <a:lumMod val="75000"/>
                  </a:schemeClr>
                </a:solidFill>
                <a:latin typeface="Arial" panose="020B0604020202020204" pitchFamily="34" charset="0"/>
                <a:cs typeface="Arial" panose="020B0604020202020204" pitchFamily="34" charset="0"/>
              </a:rPr>
              <a:t>Pipelines, tanks, sales meters and plants which are not used in the conduct of the pipeline business and which are not necessary to the proper functioning of the pipeline business, are not subject to valuation by the division and are valued by the county assessor of the county in which the property is located.</a:t>
            </a:r>
          </a:p>
        </p:txBody>
      </p:sp>
    </p:spTree>
    <p:extLst>
      <p:ext uri="{BB962C8B-B14F-4D97-AF65-F5344CB8AC3E}">
        <p14:creationId xmlns:p14="http://schemas.microsoft.com/office/powerpoint/2010/main" val="2378521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36" y="115330"/>
            <a:ext cx="11769213" cy="906162"/>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82377" y="1440320"/>
            <a:ext cx="12002530" cy="4985980"/>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7-36-2. Allocation of responsibility for valuation and determining classification of property for property taxation purposes; county assessor and department.</a:t>
            </a:r>
          </a:p>
          <a:p>
            <a:pPr algn="ctr"/>
            <a:endParaRPr lang="en-US" sz="2800" b="1" dirty="0" smtClean="0">
              <a:solidFill>
                <a:schemeClr val="tx2">
                  <a:lumMod val="75000"/>
                </a:schemeClr>
              </a:solidFill>
              <a:latin typeface="Arial" panose="020B0604020202020204" pitchFamily="34" charset="0"/>
              <a:cs typeface="Arial" panose="020B0604020202020204" pitchFamily="34" charset="0"/>
            </a:endParaRPr>
          </a:p>
          <a:p>
            <a:pPr algn="ctr"/>
            <a:endParaRPr lang="en-US" sz="1400" b="1" dirty="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C. The department is responsible and has the authority for valuation of all property subject to valuation for property taxation purposes and used in the conduct of the following businesses:</a:t>
            </a:r>
          </a:p>
          <a:p>
            <a:pPr marL="914400" lvl="1" indent="-457200">
              <a:buFont typeface="+mj-lt"/>
              <a:buAutoNum type="arabicParenR" startAt="3"/>
            </a:pPr>
            <a:r>
              <a:rPr lang="en-US" sz="2400" dirty="0" smtClean="0">
                <a:solidFill>
                  <a:schemeClr val="tx2">
                    <a:lumMod val="75000"/>
                  </a:schemeClr>
                </a:solidFill>
                <a:latin typeface="Arial" panose="020B0604020202020204" pitchFamily="34" charset="0"/>
                <a:cs typeface="Arial" panose="020B0604020202020204" pitchFamily="34" charset="0"/>
              </a:rPr>
              <a:t>All resident and nonresident persons customarily engaged in construction that involves the use during a tax year of the machinery, equipment and other personal property in more than one county. </a:t>
            </a:r>
            <a:r>
              <a:rPr lang="en-US" sz="2400" b="1" dirty="0" smtClean="0">
                <a:solidFill>
                  <a:schemeClr val="tx2">
                    <a:lumMod val="75000"/>
                  </a:schemeClr>
                </a:solidFill>
                <a:latin typeface="Arial" panose="020B0604020202020204" pitchFamily="34" charset="0"/>
                <a:cs typeface="Arial" panose="020B0604020202020204" pitchFamily="34" charset="0"/>
              </a:rPr>
              <a:t>For the purposes of this paragraph, “Construction” means drilling wells of  any type, including seismograph shot holes or core drilling.</a:t>
            </a:r>
            <a:endParaRPr lang="en-US" sz="2400" dirty="0" smtClean="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36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36" y="115330"/>
            <a:ext cx="11769213" cy="906162"/>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82377" y="1926353"/>
            <a:ext cx="12002530" cy="1169551"/>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7-36-33. Special Method of Valuation; certain industrial and commercial personal property.</a:t>
            </a:r>
          </a:p>
          <a:p>
            <a:pPr algn="ctr"/>
            <a:endParaRPr lang="en-US" sz="14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97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49" y="1"/>
            <a:ext cx="10058400" cy="1158240"/>
          </a:xfrm>
        </p:spPr>
        <p:txBody>
          <a:bodyPr>
            <a:normAutofit/>
          </a:bodyPr>
          <a:lstStyle/>
          <a:p>
            <a:pPr algn="ctr"/>
            <a:r>
              <a:rPr lang="en-US" sz="5400" dirty="0" smtClean="0">
                <a:latin typeface="Arial" panose="020B0604020202020204" pitchFamily="34" charset="0"/>
                <a:cs typeface="Arial" panose="020B0604020202020204" pitchFamily="34" charset="0"/>
              </a:rPr>
              <a:t>General information</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362064" y="1392194"/>
            <a:ext cx="6953136" cy="5262979"/>
          </a:xfrm>
          <a:prstGeom prst="rect">
            <a:avLst/>
          </a:prstGeom>
          <a:solidFill>
            <a:schemeClr val="tx1"/>
          </a:solidFill>
        </p:spPr>
        <p:txBody>
          <a:bodyPr wrap="square" rtlCol="0">
            <a:spAutoFit/>
          </a:bodyPr>
          <a:lstStyle/>
          <a:p>
            <a:r>
              <a:rPr lang="en-US" sz="2400" dirty="0" smtClean="0">
                <a:solidFill>
                  <a:schemeClr val="tx2">
                    <a:lumMod val="75000"/>
                  </a:schemeClr>
                </a:solidFill>
                <a:latin typeface="Arial" panose="020B0604020202020204" pitchFamily="34" charset="0"/>
                <a:cs typeface="Arial" panose="020B0604020202020204" pitchFamily="34" charset="0"/>
              </a:rPr>
              <a:t>WHEN DO REPORTS NEED TO BE FILED?</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On or before the last day of February of the tax year.</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Extension Request.</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On or before March 30th. </a:t>
            </a:r>
          </a:p>
          <a:p>
            <a:pPr lvl="1"/>
            <a:endParaRPr lang="en-US" sz="2400" dirty="0" smtClean="0">
              <a:solidFill>
                <a:schemeClr val="tx2">
                  <a:lumMod val="75000"/>
                </a:schemeClr>
              </a:solidFill>
              <a:latin typeface="Arial" panose="020B0604020202020204" pitchFamily="34" charset="0"/>
              <a:cs typeface="Arial" panose="020B0604020202020204" pitchFamily="34" charset="0"/>
            </a:endParaRPr>
          </a:p>
          <a:p>
            <a:pPr lvl="1"/>
            <a:r>
              <a:rPr lang="en-US" sz="2400" dirty="0" smtClean="0">
                <a:solidFill>
                  <a:schemeClr val="tx2">
                    <a:lumMod val="75000"/>
                  </a:schemeClr>
                </a:solidFill>
                <a:latin typeface="Arial" panose="020B0604020202020204" pitchFamily="34" charset="0"/>
                <a:cs typeface="Arial" panose="020B0604020202020204" pitchFamily="34" charset="0"/>
              </a:rPr>
              <a:t>Extension requests:</a:t>
            </a:r>
          </a:p>
          <a:p>
            <a:pPr marL="800100" lvl="1" indent="-342900">
              <a:buFont typeface="Arial" panose="020B0604020202020204" pitchFamily="34" charset="0"/>
              <a:buChar char="•"/>
            </a:pPr>
            <a:r>
              <a:rPr lang="en-US" sz="2400" b="1" dirty="0" smtClean="0">
                <a:solidFill>
                  <a:schemeClr val="tx2">
                    <a:lumMod val="75000"/>
                  </a:schemeClr>
                </a:solidFill>
                <a:latin typeface="Arial" panose="020B0604020202020204" pitchFamily="34" charset="0"/>
                <a:cs typeface="Arial" panose="020B0604020202020204" pitchFamily="34" charset="0"/>
              </a:rPr>
              <a:t>Must</a:t>
            </a:r>
            <a:r>
              <a:rPr lang="en-US" sz="2400" dirty="0" smtClean="0">
                <a:solidFill>
                  <a:schemeClr val="tx2">
                    <a:lumMod val="75000"/>
                  </a:schemeClr>
                </a:solidFill>
                <a:latin typeface="Arial" panose="020B0604020202020204" pitchFamily="34" charset="0"/>
                <a:cs typeface="Arial" panose="020B0604020202020204" pitchFamily="34" charset="0"/>
              </a:rPr>
              <a:t> be postmarked on or before the last day of February of the tax year, to prevent penalty.</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Received after the last day of February, will not be granted/approved.</a:t>
            </a:r>
          </a:p>
          <a:p>
            <a:pPr marL="800100" lvl="1" indent="-342900">
              <a:buFont typeface="Arial" panose="020B0604020202020204" pitchFamily="34" charset="0"/>
              <a:buChar char="•"/>
            </a:pPr>
            <a:r>
              <a:rPr lang="en-US" sz="2400" b="1" dirty="0" smtClean="0">
                <a:solidFill>
                  <a:schemeClr val="tx2">
                    <a:lumMod val="75000"/>
                  </a:schemeClr>
                </a:solidFill>
                <a:latin typeface="Arial" panose="020B0604020202020204" pitchFamily="34" charset="0"/>
                <a:cs typeface="Arial" panose="020B0604020202020204" pitchFamily="34" charset="0"/>
              </a:rPr>
              <a:t>Must</a:t>
            </a:r>
            <a:r>
              <a:rPr lang="en-US" sz="2400" dirty="0" smtClean="0">
                <a:solidFill>
                  <a:schemeClr val="tx2">
                    <a:lumMod val="75000"/>
                  </a:schemeClr>
                </a:solidFill>
                <a:latin typeface="Arial" panose="020B0604020202020204" pitchFamily="34" charset="0"/>
                <a:cs typeface="Arial" panose="020B0604020202020204" pitchFamily="34" charset="0"/>
              </a:rPr>
              <a:t> be completed on the CAB-EXT form and may be mailed, faxed or emailed. </a:t>
            </a:r>
            <a:endParaRPr lang="en-US" sz="2400" baseline="300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550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1000"/>
                                        <p:tgtEl>
                                          <p:spTgt spid="4">
                                            <p:txEl>
                                              <p:pRg st="7" end="7"/>
                                            </p:txEl>
                                          </p:spTgt>
                                        </p:tgtEl>
                                      </p:cBhvr>
                                    </p:animEffect>
                                    <p:anim calcmode="lin" valueType="num">
                                      <p:cBhvr>
                                        <p:cTn id="4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xEl>
                                              <p:pRg st="8" end="8"/>
                                            </p:txEl>
                                          </p:spTgt>
                                        </p:tgtEl>
                                        <p:attrNameLst>
                                          <p:attrName>style.visibility</p:attrName>
                                        </p:attrNameLst>
                                      </p:cBhvr>
                                      <p:to>
                                        <p:strVal val="visible"/>
                                      </p:to>
                                    </p:set>
                                    <p:animEffect transition="in" filter="fade">
                                      <p:cBhvr>
                                        <p:cTn id="48" dur="1000"/>
                                        <p:tgtEl>
                                          <p:spTgt spid="4">
                                            <p:txEl>
                                              <p:pRg st="8" end="8"/>
                                            </p:txEl>
                                          </p:spTgt>
                                        </p:tgtEl>
                                      </p:cBhvr>
                                    </p:animEffect>
                                    <p:anim calcmode="lin" valueType="num">
                                      <p:cBhvr>
                                        <p:cTn id="4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 y="277554"/>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304799" y="1835312"/>
            <a:ext cx="11580517" cy="830997"/>
          </a:xfrm>
          <a:prstGeom prst="rect">
            <a:avLst/>
          </a:prstGeom>
          <a:solidFill>
            <a:schemeClr val="tx1"/>
          </a:solidFill>
        </p:spPr>
        <p:txBody>
          <a:bodyPr wrap="square" rtlCol="0">
            <a:spAutoFit/>
          </a:bodyPr>
          <a:lstStyle/>
          <a:p>
            <a:pPr algn="ctr"/>
            <a:r>
              <a:rPr lang="en-US" sz="2400" dirty="0" smtClean="0">
                <a:solidFill>
                  <a:schemeClr val="tx2">
                    <a:lumMod val="75000"/>
                  </a:schemeClr>
                </a:solidFill>
                <a:latin typeface="Arial" panose="020B0604020202020204" pitchFamily="34" charset="0"/>
                <a:cs typeface="Arial" panose="020B0604020202020204" pitchFamily="34" charset="0"/>
              </a:rPr>
              <a:t>ALL REAL ESTATE &amp; IMPROVEMENTS ARE TO BE REPORTED TO THE COUNTY ASSESSOR OF THE COUNTY WHERE THE PROPERTY IS LOCATED.</a:t>
            </a:r>
          </a:p>
        </p:txBody>
      </p:sp>
      <p:sp>
        <p:nvSpPr>
          <p:cNvPr id="7" name="TextBox 6"/>
          <p:cNvSpPr txBox="1"/>
          <p:nvPr/>
        </p:nvSpPr>
        <p:spPr>
          <a:xfrm>
            <a:off x="9012" y="5587094"/>
            <a:ext cx="12182988" cy="1200329"/>
          </a:xfrm>
          <a:prstGeom prst="rect">
            <a:avLst/>
          </a:prstGeom>
          <a:solidFill>
            <a:schemeClr val="tx1"/>
          </a:solidFill>
        </p:spPr>
        <p:txBody>
          <a:bodyPr wrap="square" rtlCol="0">
            <a:spAutoFit/>
          </a:bodyPr>
          <a:lstStyle/>
          <a:p>
            <a:pPr algn="ctr"/>
            <a:r>
              <a:rPr lang="en-US" sz="2400" dirty="0" smtClean="0">
                <a:solidFill>
                  <a:schemeClr val="tx2">
                    <a:lumMod val="75000"/>
                  </a:schemeClr>
                </a:solidFill>
                <a:latin typeface="Arial" panose="020B0604020202020204" pitchFamily="34" charset="0"/>
                <a:cs typeface="Arial" panose="020B0604020202020204" pitchFamily="34" charset="0"/>
              </a:rPr>
              <a:t>All rotary drilling rigs not located in the state on January 1</a:t>
            </a:r>
            <a:r>
              <a:rPr lang="en-US" sz="2400" baseline="30000" dirty="0" smtClean="0">
                <a:solidFill>
                  <a:schemeClr val="tx2">
                    <a:lumMod val="75000"/>
                  </a:schemeClr>
                </a:solidFill>
                <a:latin typeface="Arial" panose="020B0604020202020204" pitchFamily="34" charset="0"/>
                <a:cs typeface="Arial" panose="020B0604020202020204" pitchFamily="34" charset="0"/>
              </a:rPr>
              <a:t>st</a:t>
            </a:r>
            <a:r>
              <a:rPr lang="en-US" sz="2400" dirty="0" smtClean="0">
                <a:solidFill>
                  <a:schemeClr val="tx2">
                    <a:lumMod val="75000"/>
                  </a:schemeClr>
                </a:solidFill>
                <a:latin typeface="Arial" panose="020B0604020202020204" pitchFamily="34" charset="0"/>
                <a:cs typeface="Arial" panose="020B0604020202020204" pitchFamily="34" charset="0"/>
              </a:rPr>
              <a:t> , but brought into the state &amp; located there for more than twenty (20) days subsequent to January 1</a:t>
            </a:r>
            <a:r>
              <a:rPr lang="en-US" sz="2400" baseline="30000" dirty="0" smtClean="0">
                <a:solidFill>
                  <a:schemeClr val="tx2">
                    <a:lumMod val="75000"/>
                  </a:schemeClr>
                </a:solidFill>
                <a:latin typeface="Arial" panose="020B0604020202020204" pitchFamily="34" charset="0"/>
                <a:cs typeface="Arial" panose="020B0604020202020204" pitchFamily="34" charset="0"/>
              </a:rPr>
              <a:t>st</a:t>
            </a:r>
            <a:r>
              <a:rPr lang="en-US" sz="2400" dirty="0" smtClean="0">
                <a:solidFill>
                  <a:schemeClr val="tx2">
                    <a:lumMod val="75000"/>
                  </a:schemeClr>
                </a:solidFill>
                <a:latin typeface="Arial" panose="020B0604020202020204" pitchFamily="34" charset="0"/>
                <a:cs typeface="Arial" panose="020B0604020202020204" pitchFamily="34" charset="0"/>
              </a:rPr>
              <a:t> shall be valued for property taxation purposes. 7-38-7.1 (A)(B)</a:t>
            </a:r>
          </a:p>
        </p:txBody>
      </p:sp>
      <p:sp>
        <p:nvSpPr>
          <p:cNvPr id="8" name="TextBox 7"/>
          <p:cNvSpPr txBox="1"/>
          <p:nvPr/>
        </p:nvSpPr>
        <p:spPr>
          <a:xfrm>
            <a:off x="225984" y="3441548"/>
            <a:ext cx="6603183" cy="830997"/>
          </a:xfrm>
          <a:prstGeom prst="rect">
            <a:avLst/>
          </a:prstGeom>
          <a:solidFill>
            <a:schemeClr val="tx1"/>
          </a:solidFill>
        </p:spPr>
        <p:txBody>
          <a:bodyPr wrap="square" rtlCol="0">
            <a:spAutoFit/>
          </a:bodyPr>
          <a:lstStyle/>
          <a:p>
            <a:pPr algn="ctr"/>
            <a:r>
              <a:rPr lang="en-US" sz="2400" dirty="0" smtClean="0">
                <a:solidFill>
                  <a:schemeClr val="tx2">
                    <a:lumMod val="75000"/>
                  </a:schemeClr>
                </a:solidFill>
                <a:latin typeface="Arial" panose="020B0604020202020204" pitchFamily="34" charset="0"/>
                <a:cs typeface="Arial" panose="020B0604020202020204" pitchFamily="34" charset="0"/>
              </a:rPr>
              <a:t>All personal property owned &amp; used in the drilling activity must be reported on the CAB-05</a:t>
            </a:r>
          </a:p>
        </p:txBody>
      </p:sp>
      <p:pic>
        <p:nvPicPr>
          <p:cNvPr id="9" name="Picture 8"/>
          <p:cNvPicPr>
            <a:picLocks noChangeAspect="1"/>
          </p:cNvPicPr>
          <p:nvPr/>
        </p:nvPicPr>
        <p:blipFill>
          <a:blip r:embed="rId2"/>
          <a:stretch>
            <a:fillRect/>
          </a:stretch>
        </p:blipFill>
        <p:spPr>
          <a:xfrm>
            <a:off x="7986240" y="2839697"/>
            <a:ext cx="2358552" cy="2574791"/>
          </a:xfrm>
          <a:prstGeom prst="rect">
            <a:avLst/>
          </a:prstGeom>
        </p:spPr>
      </p:pic>
    </p:spTree>
    <p:extLst>
      <p:ext uri="{BB962C8B-B14F-4D97-AF65-F5344CB8AC3E}">
        <p14:creationId xmlns:p14="http://schemas.microsoft.com/office/powerpoint/2010/main" val="240017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4"/>
                                        </p:tgtEl>
                                      </p:cBhvr>
                                    </p:animEffect>
                                    <p:anim calcmode="lin" valueType="num">
                                      <p:cBhvr>
                                        <p:cTn id="14" dur="1000"/>
                                        <p:tgtEl>
                                          <p:spTgt spid="4"/>
                                        </p:tgtEl>
                                        <p:attrNameLst>
                                          <p:attrName>ppt_x</p:attrName>
                                        </p:attrNameLst>
                                      </p:cBhvr>
                                      <p:tavLst>
                                        <p:tav tm="0">
                                          <p:val>
                                            <p:strVal val="ppt_x"/>
                                          </p:val>
                                        </p:tav>
                                        <p:tav tm="100000">
                                          <p:val>
                                            <p:strVal val="ppt_x"/>
                                          </p:val>
                                        </p:tav>
                                      </p:tavLst>
                                    </p:anim>
                                    <p:anim calcmode="lin" valueType="num">
                                      <p:cBhvr>
                                        <p:cTn id="15" dur="1000"/>
                                        <p:tgtEl>
                                          <p:spTgt spid="4"/>
                                        </p:tgtEl>
                                        <p:attrNameLst>
                                          <p:attrName>ppt_y</p:attrName>
                                        </p:attrNameLst>
                                      </p:cBhvr>
                                      <p:tavLst>
                                        <p:tav tm="0">
                                          <p:val>
                                            <p:strVal val="ppt_y"/>
                                          </p:val>
                                        </p:tav>
                                        <p:tav tm="100000">
                                          <p:val>
                                            <p:strVal val="ppt_y+.1"/>
                                          </p:val>
                                        </p:tav>
                                      </p:tavLst>
                                    </p:anim>
                                    <p:set>
                                      <p:cBhvr>
                                        <p:cTn id="16" dur="1" fill="hold">
                                          <p:stCondLst>
                                            <p:cond delay="9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1"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7" grpId="1"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 y="277554"/>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5" name="TextBox 4"/>
          <p:cNvSpPr txBox="1"/>
          <p:nvPr/>
        </p:nvSpPr>
        <p:spPr>
          <a:xfrm>
            <a:off x="2512462" y="2713038"/>
            <a:ext cx="6762312" cy="2523768"/>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ADDITIONAL REPORTING FORMS</a:t>
            </a:r>
          </a:p>
          <a:p>
            <a:endParaRPr lang="en-US" sz="1000" b="1" dirty="0" smtClean="0">
              <a:solidFill>
                <a:schemeClr val="tx2">
                  <a:lumMod val="75000"/>
                </a:schemeClr>
              </a:solidFill>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CAB-D1 Form, Well Drilling Rig Property Valuation Schedule.</a:t>
            </a:r>
          </a:p>
          <a:p>
            <a:pPr algn="ctr"/>
            <a:endParaRPr lang="en-US" sz="2400" dirty="0" smtClean="0">
              <a:solidFill>
                <a:schemeClr val="tx2">
                  <a:lumMod val="75000"/>
                </a:schemeClr>
              </a:solidFill>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CAB-D2 Form, Drilling Equipment Allocation/Distribution</a:t>
            </a:r>
          </a:p>
        </p:txBody>
      </p:sp>
      <p:sp>
        <p:nvSpPr>
          <p:cNvPr id="7" name="TextBox 6"/>
          <p:cNvSpPr txBox="1"/>
          <p:nvPr/>
        </p:nvSpPr>
        <p:spPr>
          <a:xfrm>
            <a:off x="271848" y="5352137"/>
            <a:ext cx="11580517" cy="1200329"/>
          </a:xfrm>
          <a:prstGeom prst="rect">
            <a:avLst/>
          </a:prstGeom>
          <a:solidFill>
            <a:schemeClr val="tx1"/>
          </a:solidFill>
        </p:spPr>
        <p:txBody>
          <a:bodyPr wrap="square" rtlCol="0">
            <a:spAutoFit/>
          </a:bodyPr>
          <a:lstStyle/>
          <a:p>
            <a:pPr algn="ctr"/>
            <a:r>
              <a:rPr lang="en-US" sz="2400" b="1" dirty="0" smtClean="0">
                <a:solidFill>
                  <a:schemeClr val="tx2">
                    <a:lumMod val="75000"/>
                  </a:schemeClr>
                </a:solidFill>
                <a:latin typeface="Arial" panose="020B0604020202020204" pitchFamily="34" charset="0"/>
                <a:cs typeface="Arial" panose="020B0604020202020204" pitchFamily="34" charset="0"/>
              </a:rPr>
              <a:t>* NOTE *</a:t>
            </a:r>
          </a:p>
          <a:p>
            <a:pPr algn="ctr"/>
            <a:r>
              <a:rPr lang="en-US" sz="2400" b="1" dirty="0" smtClean="0">
                <a:solidFill>
                  <a:schemeClr val="tx2">
                    <a:lumMod val="75000"/>
                  </a:schemeClr>
                </a:solidFill>
                <a:latin typeface="Arial" panose="020B0604020202020204" pitchFamily="34" charset="0"/>
                <a:cs typeface="Arial" panose="020B0604020202020204" pitchFamily="34" charset="0"/>
              </a:rPr>
              <a:t>A copy of the daily work order log for January 1</a:t>
            </a:r>
            <a:r>
              <a:rPr lang="en-US" sz="2400" b="1" baseline="30000" dirty="0" smtClean="0">
                <a:solidFill>
                  <a:schemeClr val="tx2">
                    <a:lumMod val="75000"/>
                  </a:schemeClr>
                </a:solidFill>
                <a:latin typeface="Arial" panose="020B0604020202020204" pitchFamily="34" charset="0"/>
                <a:cs typeface="Arial" panose="020B0604020202020204" pitchFamily="34" charset="0"/>
              </a:rPr>
              <a:t>st</a:t>
            </a:r>
            <a:r>
              <a:rPr lang="en-US" sz="2400" b="1" dirty="0" smtClean="0">
                <a:solidFill>
                  <a:schemeClr val="tx2">
                    <a:lumMod val="75000"/>
                  </a:schemeClr>
                </a:solidFill>
                <a:latin typeface="Arial" panose="020B0604020202020204" pitchFamily="34" charset="0"/>
                <a:cs typeface="Arial" panose="020B0604020202020204" pitchFamily="34" charset="0"/>
              </a:rPr>
              <a:t> or the first day a rotary drilling rig is located in New Mexico must accompany the annual rendition.</a:t>
            </a:r>
          </a:p>
        </p:txBody>
      </p:sp>
    </p:spTree>
    <p:extLst>
      <p:ext uri="{BB962C8B-B14F-4D97-AF65-F5344CB8AC3E}">
        <p14:creationId xmlns:p14="http://schemas.microsoft.com/office/powerpoint/2010/main" val="98567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1"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 y="277554"/>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933057" y="1797482"/>
            <a:ext cx="5921122" cy="523220"/>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CAB-D1 FORM</a:t>
            </a:r>
          </a:p>
        </p:txBody>
      </p:sp>
      <p:pic>
        <p:nvPicPr>
          <p:cNvPr id="3" name="Picture 2"/>
          <p:cNvPicPr>
            <a:picLocks noChangeAspect="1"/>
          </p:cNvPicPr>
          <p:nvPr/>
        </p:nvPicPr>
        <p:blipFill>
          <a:blip r:embed="rId2"/>
          <a:stretch>
            <a:fillRect/>
          </a:stretch>
        </p:blipFill>
        <p:spPr>
          <a:xfrm>
            <a:off x="2932341" y="2702010"/>
            <a:ext cx="5921837" cy="3974277"/>
          </a:xfrm>
          <a:prstGeom prst="rect">
            <a:avLst/>
          </a:prstGeom>
        </p:spPr>
      </p:pic>
      <p:sp>
        <p:nvSpPr>
          <p:cNvPr id="6" name="TextBox 5"/>
          <p:cNvSpPr txBox="1"/>
          <p:nvPr/>
        </p:nvSpPr>
        <p:spPr>
          <a:xfrm>
            <a:off x="136312" y="2298139"/>
            <a:ext cx="2194997"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1</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School District</a:t>
            </a:r>
          </a:p>
        </p:txBody>
      </p:sp>
      <p:cxnSp>
        <p:nvCxnSpPr>
          <p:cNvPr id="9" name="Straight Arrow Connector 8"/>
          <p:cNvCxnSpPr/>
          <p:nvPr/>
        </p:nvCxnSpPr>
        <p:spPr>
          <a:xfrm>
            <a:off x="2421924" y="2800865"/>
            <a:ext cx="634314" cy="535459"/>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3472" y="3785408"/>
            <a:ext cx="2194998"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2</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CAB USE ONLY</a:t>
            </a:r>
          </a:p>
        </p:txBody>
      </p:sp>
      <p:sp>
        <p:nvSpPr>
          <p:cNvPr id="11" name="TextBox 10"/>
          <p:cNvSpPr txBox="1"/>
          <p:nvPr/>
        </p:nvSpPr>
        <p:spPr>
          <a:xfrm>
            <a:off x="9700565" y="3785407"/>
            <a:ext cx="2194997"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5</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Depth Capacity</a:t>
            </a:r>
          </a:p>
        </p:txBody>
      </p:sp>
      <p:sp>
        <p:nvSpPr>
          <p:cNvPr id="12" name="TextBox 11"/>
          <p:cNvSpPr txBox="1"/>
          <p:nvPr/>
        </p:nvSpPr>
        <p:spPr>
          <a:xfrm>
            <a:off x="9700564" y="1817297"/>
            <a:ext cx="2194997"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4</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Rig Info.</a:t>
            </a:r>
          </a:p>
        </p:txBody>
      </p:sp>
      <p:sp>
        <p:nvSpPr>
          <p:cNvPr id="13" name="TextBox 12"/>
          <p:cNvSpPr txBox="1"/>
          <p:nvPr/>
        </p:nvSpPr>
        <p:spPr>
          <a:xfrm>
            <a:off x="173473" y="5272677"/>
            <a:ext cx="2194997"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3</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Location</a:t>
            </a:r>
          </a:p>
        </p:txBody>
      </p:sp>
      <p:sp>
        <p:nvSpPr>
          <p:cNvPr id="14" name="TextBox 13"/>
          <p:cNvSpPr txBox="1"/>
          <p:nvPr/>
        </p:nvSpPr>
        <p:spPr>
          <a:xfrm>
            <a:off x="8931564" y="4848005"/>
            <a:ext cx="3195781" cy="800219"/>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6</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Property Value</a:t>
            </a:r>
          </a:p>
          <a:p>
            <a:pPr algn="ctr"/>
            <a:r>
              <a:rPr lang="en-US" sz="1400" dirty="0" smtClean="0">
                <a:solidFill>
                  <a:schemeClr val="tx2">
                    <a:lumMod val="75000"/>
                  </a:schemeClr>
                </a:solidFill>
                <a:latin typeface="Arial" panose="020B0604020202020204" pitchFamily="34" charset="0"/>
                <a:cs typeface="Arial" panose="020B0604020202020204" pitchFamily="34" charset="0"/>
              </a:rPr>
              <a:t>Using the schedule in Instruction G-3</a:t>
            </a:r>
          </a:p>
        </p:txBody>
      </p:sp>
      <p:cxnSp>
        <p:nvCxnSpPr>
          <p:cNvPr id="15" name="Straight Arrow Connector 14"/>
          <p:cNvCxnSpPr/>
          <p:nvPr/>
        </p:nvCxnSpPr>
        <p:spPr>
          <a:xfrm flipV="1">
            <a:off x="2503055" y="3435180"/>
            <a:ext cx="1052945" cy="642615"/>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435789" y="3528291"/>
            <a:ext cx="1905302" cy="1973175"/>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796216" y="2305113"/>
            <a:ext cx="2741374" cy="1013668"/>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7689796" y="3510787"/>
            <a:ext cx="1765414" cy="590951"/>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8380822" y="3489267"/>
            <a:ext cx="598865" cy="1224941"/>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931563" y="5783104"/>
            <a:ext cx="3195781" cy="584775"/>
          </a:xfrm>
          <a:prstGeom prst="rect">
            <a:avLst/>
          </a:prstGeom>
          <a:solidFill>
            <a:schemeClr val="tx1"/>
          </a:solidFill>
        </p:spPr>
        <p:txBody>
          <a:bodyPr wrap="square" rtlCol="0">
            <a:spAutoFit/>
          </a:bodyPr>
          <a:lstStyle/>
          <a:p>
            <a:pPr algn="ctr"/>
            <a:r>
              <a:rPr lang="en-US" sz="1600" dirty="0" smtClean="0">
                <a:solidFill>
                  <a:schemeClr val="tx2">
                    <a:lumMod val="75000"/>
                  </a:schemeClr>
                </a:solidFill>
                <a:latin typeface="Arial" panose="020B0604020202020204" pitchFamily="34" charset="0"/>
                <a:cs typeface="Arial" panose="020B0604020202020204" pitchFamily="34" charset="0"/>
              </a:rPr>
              <a:t>Property values determined are posted to the CAB-D2 Form</a:t>
            </a:r>
            <a:endParaRPr lang="en-US" sz="1400" dirty="0" smtClean="0">
              <a:solidFill>
                <a:schemeClr val="tx2">
                  <a:lumMod val="75000"/>
                </a:schemeClr>
              </a:solidFill>
              <a:latin typeface="Arial" panose="020B0604020202020204" pitchFamily="34" charset="0"/>
              <a:cs typeface="Arial" panose="020B0604020202020204" pitchFamily="34" charset="0"/>
            </a:endParaRPr>
          </a:p>
        </p:txBody>
      </p:sp>
      <p:pic>
        <p:nvPicPr>
          <p:cNvPr id="33" name="Picture 32"/>
          <p:cNvPicPr>
            <a:picLocks noChangeAspect="1"/>
          </p:cNvPicPr>
          <p:nvPr/>
        </p:nvPicPr>
        <p:blipFill>
          <a:blip r:embed="rId3"/>
          <a:stretch>
            <a:fillRect/>
          </a:stretch>
        </p:blipFill>
        <p:spPr>
          <a:xfrm>
            <a:off x="9096122" y="2515438"/>
            <a:ext cx="3031222" cy="1713800"/>
          </a:xfrm>
          <a:prstGeom prst="rect">
            <a:avLst/>
          </a:prstGeom>
        </p:spPr>
      </p:pic>
      <p:sp>
        <p:nvSpPr>
          <p:cNvPr id="21" name="TextBox 20"/>
          <p:cNvSpPr txBox="1"/>
          <p:nvPr/>
        </p:nvSpPr>
        <p:spPr>
          <a:xfrm>
            <a:off x="9096122" y="4216293"/>
            <a:ext cx="3031222" cy="307777"/>
          </a:xfrm>
          <a:prstGeom prst="rect">
            <a:avLst/>
          </a:prstGeom>
          <a:solidFill>
            <a:schemeClr val="tx1"/>
          </a:solidFill>
        </p:spPr>
        <p:txBody>
          <a:bodyPr wrap="square" rtlCol="0">
            <a:spAutoFit/>
          </a:bodyPr>
          <a:lstStyle/>
          <a:p>
            <a:pPr algn="ctr"/>
            <a:r>
              <a:rPr lang="en-US" sz="1400" dirty="0" smtClean="0">
                <a:solidFill>
                  <a:schemeClr val="tx2">
                    <a:lumMod val="75000"/>
                  </a:schemeClr>
                </a:solidFill>
                <a:latin typeface="Arial" panose="020B0604020202020204" pitchFamily="34" charset="0"/>
                <a:cs typeface="Arial" panose="020B0604020202020204" pitchFamily="34" charset="0"/>
              </a:rPr>
              <a:t>7-36-33. Regulations 3.6.5.40 (D)(3)</a:t>
            </a:r>
          </a:p>
        </p:txBody>
      </p:sp>
    </p:spTree>
    <p:extLst>
      <p:ext uri="{BB962C8B-B14F-4D97-AF65-F5344CB8AC3E}">
        <p14:creationId xmlns:p14="http://schemas.microsoft.com/office/powerpoint/2010/main" val="162379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9"/>
                                        </p:tgtEl>
                                        <p:attrNameLst>
                                          <p:attrName>ppt_x</p:attrName>
                                        </p:attrNameLst>
                                      </p:cBhvr>
                                      <p:tavLst>
                                        <p:tav tm="0">
                                          <p:val>
                                            <p:strVal val="ppt_x"/>
                                          </p:val>
                                        </p:tav>
                                        <p:tav tm="100000">
                                          <p:val>
                                            <p:strVal val="ppt_x"/>
                                          </p:val>
                                        </p:tav>
                                      </p:tavLst>
                                    </p:anim>
                                    <p:anim calcmode="lin" valueType="num">
                                      <p:cBhvr additive="base">
                                        <p:cTn id="21" dur="500"/>
                                        <p:tgtEl>
                                          <p:spTgt spid="9"/>
                                        </p:tgtEl>
                                        <p:attrNameLst>
                                          <p:attrName>ppt_y</p:attrName>
                                        </p:attrNameLst>
                                      </p:cBhvr>
                                      <p:tavLst>
                                        <p:tav tm="0">
                                          <p:val>
                                            <p:strVal val="ppt_y"/>
                                          </p:val>
                                        </p:tav>
                                        <p:tav tm="100000">
                                          <p:val>
                                            <p:strVal val="1+ppt_h/2"/>
                                          </p:val>
                                        </p:tav>
                                      </p:tavLst>
                                    </p:anim>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xit" presetSubtype="0" fill="hold" grpId="1" nodeType="clickEffect">
                                  <p:stCondLst>
                                    <p:cond delay="0"/>
                                  </p:stCondLst>
                                  <p:childTnLst>
                                    <p:animEffect transition="out" filter="fade">
                                      <p:cBhvr>
                                        <p:cTn id="26" dur="1000"/>
                                        <p:tgtEl>
                                          <p:spTgt spid="6"/>
                                        </p:tgtEl>
                                      </p:cBhvr>
                                    </p:animEffect>
                                    <p:anim calcmode="lin" valueType="num">
                                      <p:cBhvr>
                                        <p:cTn id="27" dur="1000"/>
                                        <p:tgtEl>
                                          <p:spTgt spid="6"/>
                                        </p:tgtEl>
                                        <p:attrNameLst>
                                          <p:attrName>ppt_x</p:attrName>
                                        </p:attrNameLst>
                                      </p:cBhvr>
                                      <p:tavLst>
                                        <p:tav tm="0">
                                          <p:val>
                                            <p:strVal val="ppt_x"/>
                                          </p:val>
                                        </p:tav>
                                        <p:tav tm="100000">
                                          <p:val>
                                            <p:strVal val="ppt_x"/>
                                          </p:val>
                                        </p:tav>
                                      </p:tavLst>
                                    </p:anim>
                                    <p:anim calcmode="lin" valueType="num">
                                      <p:cBhvr>
                                        <p:cTn id="28" dur="1000"/>
                                        <p:tgtEl>
                                          <p:spTgt spid="6"/>
                                        </p:tgtEl>
                                        <p:attrNameLst>
                                          <p:attrName>ppt_y</p:attrName>
                                        </p:attrNameLst>
                                      </p:cBhvr>
                                      <p:tavLst>
                                        <p:tav tm="0">
                                          <p:val>
                                            <p:strVal val="ppt_y"/>
                                          </p:val>
                                        </p:tav>
                                        <p:tav tm="100000">
                                          <p:val>
                                            <p:strVal val="ppt_y+.1"/>
                                          </p:val>
                                        </p:tav>
                                      </p:tavLst>
                                    </p:anim>
                                    <p:set>
                                      <p:cBhvr>
                                        <p:cTn id="29" dur="1" fill="hold">
                                          <p:stCondLst>
                                            <p:cond delay="9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nodeType="clickEffect">
                                  <p:stCondLst>
                                    <p:cond delay="0"/>
                                  </p:stCondLst>
                                  <p:childTnLst>
                                    <p:animEffect transition="out" filter="fade">
                                      <p:cBhvr>
                                        <p:cTn id="47" dur="1000"/>
                                        <p:tgtEl>
                                          <p:spTgt spid="15"/>
                                        </p:tgtEl>
                                      </p:cBhvr>
                                    </p:animEffect>
                                    <p:anim calcmode="lin" valueType="num">
                                      <p:cBhvr>
                                        <p:cTn id="48" dur="1000"/>
                                        <p:tgtEl>
                                          <p:spTgt spid="15"/>
                                        </p:tgtEl>
                                        <p:attrNameLst>
                                          <p:attrName>ppt_x</p:attrName>
                                        </p:attrNameLst>
                                      </p:cBhvr>
                                      <p:tavLst>
                                        <p:tav tm="0">
                                          <p:val>
                                            <p:strVal val="ppt_x"/>
                                          </p:val>
                                        </p:tav>
                                        <p:tav tm="100000">
                                          <p:val>
                                            <p:strVal val="ppt_x"/>
                                          </p:val>
                                        </p:tav>
                                      </p:tavLst>
                                    </p:anim>
                                    <p:anim calcmode="lin" valueType="num">
                                      <p:cBhvr>
                                        <p:cTn id="49" dur="1000"/>
                                        <p:tgtEl>
                                          <p:spTgt spid="15"/>
                                        </p:tgtEl>
                                        <p:attrNameLst>
                                          <p:attrName>ppt_y</p:attrName>
                                        </p:attrNameLst>
                                      </p:cBhvr>
                                      <p:tavLst>
                                        <p:tav tm="0">
                                          <p:val>
                                            <p:strVal val="ppt_y"/>
                                          </p:val>
                                        </p:tav>
                                        <p:tav tm="100000">
                                          <p:val>
                                            <p:strVal val="ppt_y+.1"/>
                                          </p:val>
                                        </p:tav>
                                      </p:tavLst>
                                    </p:anim>
                                    <p:set>
                                      <p:cBhvr>
                                        <p:cTn id="50" dur="1" fill="hold">
                                          <p:stCondLst>
                                            <p:cond delay="999"/>
                                          </p:stCondLst>
                                        </p:cTn>
                                        <p:tgtEl>
                                          <p:spTgt spid="1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2" presetClass="exit" presetSubtype="0" fill="hold" grpId="1" nodeType="clickEffect">
                                  <p:stCondLst>
                                    <p:cond delay="0"/>
                                  </p:stCondLst>
                                  <p:childTnLst>
                                    <p:animEffect transition="out" filter="fade">
                                      <p:cBhvr>
                                        <p:cTn id="54" dur="1000"/>
                                        <p:tgtEl>
                                          <p:spTgt spid="10"/>
                                        </p:tgtEl>
                                      </p:cBhvr>
                                    </p:animEffect>
                                    <p:anim calcmode="lin" valueType="num">
                                      <p:cBhvr>
                                        <p:cTn id="55" dur="1000"/>
                                        <p:tgtEl>
                                          <p:spTgt spid="10"/>
                                        </p:tgtEl>
                                        <p:attrNameLst>
                                          <p:attrName>ppt_x</p:attrName>
                                        </p:attrNameLst>
                                      </p:cBhvr>
                                      <p:tavLst>
                                        <p:tav tm="0">
                                          <p:val>
                                            <p:strVal val="ppt_x"/>
                                          </p:val>
                                        </p:tav>
                                        <p:tav tm="100000">
                                          <p:val>
                                            <p:strVal val="ppt_x"/>
                                          </p:val>
                                        </p:tav>
                                      </p:tavLst>
                                    </p:anim>
                                    <p:anim calcmode="lin" valueType="num">
                                      <p:cBhvr>
                                        <p:cTn id="56" dur="1000"/>
                                        <p:tgtEl>
                                          <p:spTgt spid="10"/>
                                        </p:tgtEl>
                                        <p:attrNameLst>
                                          <p:attrName>ppt_y</p:attrName>
                                        </p:attrNameLst>
                                      </p:cBhvr>
                                      <p:tavLst>
                                        <p:tav tm="0">
                                          <p:val>
                                            <p:strVal val="ppt_y"/>
                                          </p:val>
                                        </p:tav>
                                        <p:tav tm="100000">
                                          <p:val>
                                            <p:strVal val="ppt_y+.1"/>
                                          </p:val>
                                        </p:tav>
                                      </p:tavLst>
                                    </p:anim>
                                    <p:set>
                                      <p:cBhvr>
                                        <p:cTn id="57" dur="1" fill="hold">
                                          <p:stCondLst>
                                            <p:cond delay="9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1000"/>
                                        <p:tgtEl>
                                          <p:spTgt spid="18"/>
                                        </p:tgtEl>
                                      </p:cBhvr>
                                    </p:animEffect>
                                    <p:anim calcmode="lin" valueType="num">
                                      <p:cBhvr>
                                        <p:cTn id="70" dur="1000" fill="hold"/>
                                        <p:tgtEl>
                                          <p:spTgt spid="18"/>
                                        </p:tgtEl>
                                        <p:attrNameLst>
                                          <p:attrName>ppt_x</p:attrName>
                                        </p:attrNameLst>
                                      </p:cBhvr>
                                      <p:tavLst>
                                        <p:tav tm="0">
                                          <p:val>
                                            <p:strVal val="#ppt_x"/>
                                          </p:val>
                                        </p:tav>
                                        <p:tav tm="100000">
                                          <p:val>
                                            <p:strVal val="#ppt_x"/>
                                          </p:val>
                                        </p:tav>
                                      </p:tavLst>
                                    </p:anim>
                                    <p:anim calcmode="lin" valueType="num">
                                      <p:cBhvr>
                                        <p:cTn id="7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xit" presetSubtype="0" fill="hold" nodeType="clickEffect">
                                  <p:stCondLst>
                                    <p:cond delay="0"/>
                                  </p:stCondLst>
                                  <p:childTnLst>
                                    <p:animEffect transition="out" filter="fade">
                                      <p:cBhvr>
                                        <p:cTn id="75" dur="1000"/>
                                        <p:tgtEl>
                                          <p:spTgt spid="18"/>
                                        </p:tgtEl>
                                      </p:cBhvr>
                                    </p:animEffect>
                                    <p:anim calcmode="lin" valueType="num">
                                      <p:cBhvr>
                                        <p:cTn id="76" dur="1000"/>
                                        <p:tgtEl>
                                          <p:spTgt spid="18"/>
                                        </p:tgtEl>
                                        <p:attrNameLst>
                                          <p:attrName>ppt_x</p:attrName>
                                        </p:attrNameLst>
                                      </p:cBhvr>
                                      <p:tavLst>
                                        <p:tav tm="0">
                                          <p:val>
                                            <p:strVal val="ppt_x"/>
                                          </p:val>
                                        </p:tav>
                                        <p:tav tm="100000">
                                          <p:val>
                                            <p:strVal val="ppt_x"/>
                                          </p:val>
                                        </p:tav>
                                      </p:tavLst>
                                    </p:anim>
                                    <p:anim calcmode="lin" valueType="num">
                                      <p:cBhvr>
                                        <p:cTn id="77" dur="1000"/>
                                        <p:tgtEl>
                                          <p:spTgt spid="18"/>
                                        </p:tgtEl>
                                        <p:attrNameLst>
                                          <p:attrName>ppt_y</p:attrName>
                                        </p:attrNameLst>
                                      </p:cBhvr>
                                      <p:tavLst>
                                        <p:tav tm="0">
                                          <p:val>
                                            <p:strVal val="ppt_y"/>
                                          </p:val>
                                        </p:tav>
                                        <p:tav tm="100000">
                                          <p:val>
                                            <p:strVal val="ppt_y+.1"/>
                                          </p:val>
                                        </p:tav>
                                      </p:tavLst>
                                    </p:anim>
                                    <p:set>
                                      <p:cBhvr>
                                        <p:cTn id="78" dur="1" fill="hold">
                                          <p:stCondLst>
                                            <p:cond delay="999"/>
                                          </p:stCondLst>
                                        </p:cTn>
                                        <p:tgtEl>
                                          <p:spTgt spid="1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42" presetClass="exit" presetSubtype="0" fill="hold" grpId="1" nodeType="clickEffect">
                                  <p:stCondLst>
                                    <p:cond delay="0"/>
                                  </p:stCondLst>
                                  <p:childTnLst>
                                    <p:animEffect transition="out" filter="fade">
                                      <p:cBhvr>
                                        <p:cTn id="82" dur="1000"/>
                                        <p:tgtEl>
                                          <p:spTgt spid="13"/>
                                        </p:tgtEl>
                                      </p:cBhvr>
                                    </p:animEffect>
                                    <p:anim calcmode="lin" valueType="num">
                                      <p:cBhvr>
                                        <p:cTn id="83" dur="1000"/>
                                        <p:tgtEl>
                                          <p:spTgt spid="13"/>
                                        </p:tgtEl>
                                        <p:attrNameLst>
                                          <p:attrName>ppt_x</p:attrName>
                                        </p:attrNameLst>
                                      </p:cBhvr>
                                      <p:tavLst>
                                        <p:tav tm="0">
                                          <p:val>
                                            <p:strVal val="ppt_x"/>
                                          </p:val>
                                        </p:tav>
                                        <p:tav tm="100000">
                                          <p:val>
                                            <p:strVal val="ppt_x"/>
                                          </p:val>
                                        </p:tav>
                                      </p:tavLst>
                                    </p:anim>
                                    <p:anim calcmode="lin" valueType="num">
                                      <p:cBhvr>
                                        <p:cTn id="84" dur="1000"/>
                                        <p:tgtEl>
                                          <p:spTgt spid="13"/>
                                        </p:tgtEl>
                                        <p:attrNameLst>
                                          <p:attrName>ppt_y</p:attrName>
                                        </p:attrNameLst>
                                      </p:cBhvr>
                                      <p:tavLst>
                                        <p:tav tm="0">
                                          <p:val>
                                            <p:strVal val="ppt_y"/>
                                          </p:val>
                                        </p:tav>
                                        <p:tav tm="100000">
                                          <p:val>
                                            <p:strVal val="ppt_y+.1"/>
                                          </p:val>
                                        </p:tav>
                                      </p:tavLst>
                                    </p:anim>
                                    <p:set>
                                      <p:cBhvr>
                                        <p:cTn id="85" dur="1" fill="hold">
                                          <p:stCondLst>
                                            <p:cond delay="999"/>
                                          </p:stCondLst>
                                        </p:cTn>
                                        <p:tgtEl>
                                          <p:spTgt spid="13"/>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1000"/>
                                        <p:tgtEl>
                                          <p:spTgt spid="20"/>
                                        </p:tgtEl>
                                      </p:cBhvr>
                                    </p:animEffect>
                                    <p:anim calcmode="lin" valueType="num">
                                      <p:cBhvr>
                                        <p:cTn id="98" dur="1000" fill="hold"/>
                                        <p:tgtEl>
                                          <p:spTgt spid="20"/>
                                        </p:tgtEl>
                                        <p:attrNameLst>
                                          <p:attrName>ppt_x</p:attrName>
                                        </p:attrNameLst>
                                      </p:cBhvr>
                                      <p:tavLst>
                                        <p:tav tm="0">
                                          <p:val>
                                            <p:strVal val="#ppt_x"/>
                                          </p:val>
                                        </p:tav>
                                        <p:tav tm="100000">
                                          <p:val>
                                            <p:strVal val="#ppt_x"/>
                                          </p:val>
                                        </p:tav>
                                      </p:tavLst>
                                    </p:anim>
                                    <p:anim calcmode="lin" valueType="num">
                                      <p:cBhvr>
                                        <p:cTn id="9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xit" presetSubtype="0" fill="hold" nodeType="clickEffect">
                                  <p:stCondLst>
                                    <p:cond delay="0"/>
                                  </p:stCondLst>
                                  <p:childTnLst>
                                    <p:animEffect transition="out" filter="fade">
                                      <p:cBhvr>
                                        <p:cTn id="103" dur="1000"/>
                                        <p:tgtEl>
                                          <p:spTgt spid="20"/>
                                        </p:tgtEl>
                                      </p:cBhvr>
                                    </p:animEffect>
                                    <p:anim calcmode="lin" valueType="num">
                                      <p:cBhvr>
                                        <p:cTn id="104" dur="1000"/>
                                        <p:tgtEl>
                                          <p:spTgt spid="20"/>
                                        </p:tgtEl>
                                        <p:attrNameLst>
                                          <p:attrName>ppt_x</p:attrName>
                                        </p:attrNameLst>
                                      </p:cBhvr>
                                      <p:tavLst>
                                        <p:tav tm="0">
                                          <p:val>
                                            <p:strVal val="ppt_x"/>
                                          </p:val>
                                        </p:tav>
                                        <p:tav tm="100000">
                                          <p:val>
                                            <p:strVal val="ppt_x"/>
                                          </p:val>
                                        </p:tav>
                                      </p:tavLst>
                                    </p:anim>
                                    <p:anim calcmode="lin" valueType="num">
                                      <p:cBhvr>
                                        <p:cTn id="105" dur="1000"/>
                                        <p:tgtEl>
                                          <p:spTgt spid="20"/>
                                        </p:tgtEl>
                                        <p:attrNameLst>
                                          <p:attrName>ppt_y</p:attrName>
                                        </p:attrNameLst>
                                      </p:cBhvr>
                                      <p:tavLst>
                                        <p:tav tm="0">
                                          <p:val>
                                            <p:strVal val="ppt_y"/>
                                          </p:val>
                                        </p:tav>
                                        <p:tav tm="100000">
                                          <p:val>
                                            <p:strVal val="ppt_y+.1"/>
                                          </p:val>
                                        </p:tav>
                                      </p:tavLst>
                                    </p:anim>
                                    <p:set>
                                      <p:cBhvr>
                                        <p:cTn id="106" dur="1" fill="hold">
                                          <p:stCondLst>
                                            <p:cond delay="999"/>
                                          </p:stCondLst>
                                        </p:cTn>
                                        <p:tgtEl>
                                          <p:spTgt spid="20"/>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42" presetClass="exit" presetSubtype="0" fill="hold" grpId="1" nodeType="clickEffect">
                                  <p:stCondLst>
                                    <p:cond delay="0"/>
                                  </p:stCondLst>
                                  <p:childTnLst>
                                    <p:animEffect transition="out" filter="fade">
                                      <p:cBhvr>
                                        <p:cTn id="110" dur="1000"/>
                                        <p:tgtEl>
                                          <p:spTgt spid="12"/>
                                        </p:tgtEl>
                                      </p:cBhvr>
                                    </p:animEffect>
                                    <p:anim calcmode="lin" valueType="num">
                                      <p:cBhvr>
                                        <p:cTn id="111" dur="1000"/>
                                        <p:tgtEl>
                                          <p:spTgt spid="12"/>
                                        </p:tgtEl>
                                        <p:attrNameLst>
                                          <p:attrName>ppt_x</p:attrName>
                                        </p:attrNameLst>
                                      </p:cBhvr>
                                      <p:tavLst>
                                        <p:tav tm="0">
                                          <p:val>
                                            <p:strVal val="ppt_x"/>
                                          </p:val>
                                        </p:tav>
                                        <p:tav tm="100000">
                                          <p:val>
                                            <p:strVal val="ppt_x"/>
                                          </p:val>
                                        </p:tav>
                                      </p:tavLst>
                                    </p:anim>
                                    <p:anim calcmode="lin" valueType="num">
                                      <p:cBhvr>
                                        <p:cTn id="112" dur="1000"/>
                                        <p:tgtEl>
                                          <p:spTgt spid="12"/>
                                        </p:tgtEl>
                                        <p:attrNameLst>
                                          <p:attrName>ppt_y</p:attrName>
                                        </p:attrNameLst>
                                      </p:cBhvr>
                                      <p:tavLst>
                                        <p:tav tm="0">
                                          <p:val>
                                            <p:strVal val="ppt_y"/>
                                          </p:val>
                                        </p:tav>
                                        <p:tav tm="100000">
                                          <p:val>
                                            <p:strVal val="ppt_y+.1"/>
                                          </p:val>
                                        </p:tav>
                                      </p:tavLst>
                                    </p:anim>
                                    <p:set>
                                      <p:cBhvr>
                                        <p:cTn id="113" dur="1" fill="hold">
                                          <p:stCondLst>
                                            <p:cond delay="999"/>
                                          </p:stCondLst>
                                        </p:cTn>
                                        <p:tgtEl>
                                          <p:spTgt spid="12"/>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1"/>
                                        </p:tgtEl>
                                        <p:attrNameLst>
                                          <p:attrName>style.visibility</p:attrName>
                                        </p:attrNameLst>
                                      </p:cBhvr>
                                      <p:to>
                                        <p:strVal val="visible"/>
                                      </p:to>
                                    </p:set>
                                    <p:animEffect transition="in" filter="fade">
                                      <p:cBhvr>
                                        <p:cTn id="118" dur="1000"/>
                                        <p:tgtEl>
                                          <p:spTgt spid="11"/>
                                        </p:tgtEl>
                                      </p:cBhvr>
                                    </p:animEffect>
                                    <p:anim calcmode="lin" valueType="num">
                                      <p:cBhvr>
                                        <p:cTn id="119" dur="1000" fill="hold"/>
                                        <p:tgtEl>
                                          <p:spTgt spid="11"/>
                                        </p:tgtEl>
                                        <p:attrNameLst>
                                          <p:attrName>ppt_x</p:attrName>
                                        </p:attrNameLst>
                                      </p:cBhvr>
                                      <p:tavLst>
                                        <p:tav tm="0">
                                          <p:val>
                                            <p:strVal val="#ppt_x"/>
                                          </p:val>
                                        </p:tav>
                                        <p:tav tm="100000">
                                          <p:val>
                                            <p:strVal val="#ppt_x"/>
                                          </p:val>
                                        </p:tav>
                                      </p:tavLst>
                                    </p:anim>
                                    <p:anim calcmode="lin" valueType="num">
                                      <p:cBhvr>
                                        <p:cTn id="1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23"/>
                                        </p:tgtEl>
                                        <p:attrNameLst>
                                          <p:attrName>style.visibility</p:attrName>
                                        </p:attrNameLst>
                                      </p:cBhvr>
                                      <p:to>
                                        <p:strVal val="visible"/>
                                      </p:to>
                                    </p:set>
                                    <p:animEffect transition="in" filter="fade">
                                      <p:cBhvr>
                                        <p:cTn id="125" dur="1000"/>
                                        <p:tgtEl>
                                          <p:spTgt spid="23"/>
                                        </p:tgtEl>
                                      </p:cBhvr>
                                    </p:animEffect>
                                    <p:anim calcmode="lin" valueType="num">
                                      <p:cBhvr>
                                        <p:cTn id="126" dur="1000" fill="hold"/>
                                        <p:tgtEl>
                                          <p:spTgt spid="23"/>
                                        </p:tgtEl>
                                        <p:attrNameLst>
                                          <p:attrName>ppt_x</p:attrName>
                                        </p:attrNameLst>
                                      </p:cBhvr>
                                      <p:tavLst>
                                        <p:tav tm="0">
                                          <p:val>
                                            <p:strVal val="#ppt_x"/>
                                          </p:val>
                                        </p:tav>
                                        <p:tav tm="100000">
                                          <p:val>
                                            <p:strVal val="#ppt_x"/>
                                          </p:val>
                                        </p:tav>
                                      </p:tavLst>
                                    </p:anim>
                                    <p:anim calcmode="lin" valueType="num">
                                      <p:cBhvr>
                                        <p:cTn id="12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42" presetClass="exit" presetSubtype="0" fill="hold" nodeType="clickEffect">
                                  <p:stCondLst>
                                    <p:cond delay="0"/>
                                  </p:stCondLst>
                                  <p:childTnLst>
                                    <p:animEffect transition="out" filter="fade">
                                      <p:cBhvr>
                                        <p:cTn id="131" dur="1000"/>
                                        <p:tgtEl>
                                          <p:spTgt spid="23"/>
                                        </p:tgtEl>
                                      </p:cBhvr>
                                    </p:animEffect>
                                    <p:anim calcmode="lin" valueType="num">
                                      <p:cBhvr>
                                        <p:cTn id="132" dur="1000"/>
                                        <p:tgtEl>
                                          <p:spTgt spid="23"/>
                                        </p:tgtEl>
                                        <p:attrNameLst>
                                          <p:attrName>ppt_x</p:attrName>
                                        </p:attrNameLst>
                                      </p:cBhvr>
                                      <p:tavLst>
                                        <p:tav tm="0">
                                          <p:val>
                                            <p:strVal val="ppt_x"/>
                                          </p:val>
                                        </p:tav>
                                        <p:tav tm="100000">
                                          <p:val>
                                            <p:strVal val="ppt_x"/>
                                          </p:val>
                                        </p:tav>
                                      </p:tavLst>
                                    </p:anim>
                                    <p:anim calcmode="lin" valueType="num">
                                      <p:cBhvr>
                                        <p:cTn id="133" dur="1000"/>
                                        <p:tgtEl>
                                          <p:spTgt spid="23"/>
                                        </p:tgtEl>
                                        <p:attrNameLst>
                                          <p:attrName>ppt_y</p:attrName>
                                        </p:attrNameLst>
                                      </p:cBhvr>
                                      <p:tavLst>
                                        <p:tav tm="0">
                                          <p:val>
                                            <p:strVal val="ppt_y"/>
                                          </p:val>
                                        </p:tav>
                                        <p:tav tm="100000">
                                          <p:val>
                                            <p:strVal val="ppt_y+.1"/>
                                          </p:val>
                                        </p:tav>
                                      </p:tavLst>
                                    </p:anim>
                                    <p:set>
                                      <p:cBhvr>
                                        <p:cTn id="134" dur="1" fill="hold">
                                          <p:stCondLst>
                                            <p:cond delay="999"/>
                                          </p:stCondLst>
                                        </p:cTn>
                                        <p:tgtEl>
                                          <p:spTgt spid="23"/>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42" presetClass="exit" presetSubtype="0" fill="hold" grpId="1" nodeType="clickEffect">
                                  <p:stCondLst>
                                    <p:cond delay="0"/>
                                  </p:stCondLst>
                                  <p:childTnLst>
                                    <p:animEffect transition="out" filter="fade">
                                      <p:cBhvr>
                                        <p:cTn id="138" dur="1000"/>
                                        <p:tgtEl>
                                          <p:spTgt spid="11"/>
                                        </p:tgtEl>
                                      </p:cBhvr>
                                    </p:animEffect>
                                    <p:anim calcmode="lin" valueType="num">
                                      <p:cBhvr>
                                        <p:cTn id="139" dur="1000"/>
                                        <p:tgtEl>
                                          <p:spTgt spid="11"/>
                                        </p:tgtEl>
                                        <p:attrNameLst>
                                          <p:attrName>ppt_x</p:attrName>
                                        </p:attrNameLst>
                                      </p:cBhvr>
                                      <p:tavLst>
                                        <p:tav tm="0">
                                          <p:val>
                                            <p:strVal val="ppt_x"/>
                                          </p:val>
                                        </p:tav>
                                        <p:tav tm="100000">
                                          <p:val>
                                            <p:strVal val="ppt_x"/>
                                          </p:val>
                                        </p:tav>
                                      </p:tavLst>
                                    </p:anim>
                                    <p:anim calcmode="lin" valueType="num">
                                      <p:cBhvr>
                                        <p:cTn id="140" dur="1000"/>
                                        <p:tgtEl>
                                          <p:spTgt spid="11"/>
                                        </p:tgtEl>
                                        <p:attrNameLst>
                                          <p:attrName>ppt_y</p:attrName>
                                        </p:attrNameLst>
                                      </p:cBhvr>
                                      <p:tavLst>
                                        <p:tav tm="0">
                                          <p:val>
                                            <p:strVal val="ppt_y"/>
                                          </p:val>
                                        </p:tav>
                                        <p:tav tm="100000">
                                          <p:val>
                                            <p:strVal val="ppt_y+.1"/>
                                          </p:val>
                                        </p:tav>
                                      </p:tavLst>
                                    </p:anim>
                                    <p:set>
                                      <p:cBhvr>
                                        <p:cTn id="141" dur="1" fill="hold">
                                          <p:stCondLst>
                                            <p:cond delay="999"/>
                                          </p:stCondLst>
                                        </p:cTn>
                                        <p:tgtEl>
                                          <p:spTgt spid="11"/>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14"/>
                                        </p:tgtEl>
                                        <p:attrNameLst>
                                          <p:attrName>style.visibility</p:attrName>
                                        </p:attrNameLst>
                                      </p:cBhvr>
                                      <p:to>
                                        <p:strVal val="visible"/>
                                      </p:to>
                                    </p:set>
                                    <p:animEffect transition="in" filter="fade">
                                      <p:cBhvr>
                                        <p:cTn id="146" dur="1000"/>
                                        <p:tgtEl>
                                          <p:spTgt spid="14"/>
                                        </p:tgtEl>
                                      </p:cBhvr>
                                    </p:animEffect>
                                    <p:anim calcmode="lin" valueType="num">
                                      <p:cBhvr>
                                        <p:cTn id="147" dur="1000" fill="hold"/>
                                        <p:tgtEl>
                                          <p:spTgt spid="14"/>
                                        </p:tgtEl>
                                        <p:attrNameLst>
                                          <p:attrName>ppt_x</p:attrName>
                                        </p:attrNameLst>
                                      </p:cBhvr>
                                      <p:tavLst>
                                        <p:tav tm="0">
                                          <p:val>
                                            <p:strVal val="#ppt_x"/>
                                          </p:val>
                                        </p:tav>
                                        <p:tav tm="100000">
                                          <p:val>
                                            <p:strVal val="#ppt_x"/>
                                          </p:val>
                                        </p:tav>
                                      </p:tavLst>
                                    </p:anim>
                                    <p:anim calcmode="lin" valueType="num">
                                      <p:cBhvr>
                                        <p:cTn id="14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nodeType="clickEffect">
                                  <p:stCondLst>
                                    <p:cond delay="0"/>
                                  </p:stCondLst>
                                  <p:childTnLst>
                                    <p:set>
                                      <p:cBhvr>
                                        <p:cTn id="152" dur="1" fill="hold">
                                          <p:stCondLst>
                                            <p:cond delay="0"/>
                                          </p:stCondLst>
                                        </p:cTn>
                                        <p:tgtEl>
                                          <p:spTgt spid="24"/>
                                        </p:tgtEl>
                                        <p:attrNameLst>
                                          <p:attrName>style.visibility</p:attrName>
                                        </p:attrNameLst>
                                      </p:cBhvr>
                                      <p:to>
                                        <p:strVal val="visible"/>
                                      </p:to>
                                    </p:set>
                                    <p:animEffect transition="in" filter="fade">
                                      <p:cBhvr>
                                        <p:cTn id="153" dur="1000"/>
                                        <p:tgtEl>
                                          <p:spTgt spid="24"/>
                                        </p:tgtEl>
                                      </p:cBhvr>
                                    </p:animEffect>
                                    <p:anim calcmode="lin" valueType="num">
                                      <p:cBhvr>
                                        <p:cTn id="154" dur="1000" fill="hold"/>
                                        <p:tgtEl>
                                          <p:spTgt spid="24"/>
                                        </p:tgtEl>
                                        <p:attrNameLst>
                                          <p:attrName>ppt_x</p:attrName>
                                        </p:attrNameLst>
                                      </p:cBhvr>
                                      <p:tavLst>
                                        <p:tav tm="0">
                                          <p:val>
                                            <p:strVal val="#ppt_x"/>
                                          </p:val>
                                        </p:tav>
                                        <p:tav tm="100000">
                                          <p:val>
                                            <p:strVal val="#ppt_x"/>
                                          </p:val>
                                        </p:tav>
                                      </p:tavLst>
                                    </p:anim>
                                    <p:anim calcmode="lin" valueType="num">
                                      <p:cBhvr>
                                        <p:cTn id="1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nodeType="clickEffect">
                                  <p:stCondLst>
                                    <p:cond delay="0"/>
                                  </p:stCondLst>
                                  <p:childTnLst>
                                    <p:set>
                                      <p:cBhvr>
                                        <p:cTn id="159" dur="1" fill="hold">
                                          <p:stCondLst>
                                            <p:cond delay="0"/>
                                          </p:stCondLst>
                                        </p:cTn>
                                        <p:tgtEl>
                                          <p:spTgt spid="33"/>
                                        </p:tgtEl>
                                        <p:attrNameLst>
                                          <p:attrName>style.visibility</p:attrName>
                                        </p:attrNameLst>
                                      </p:cBhvr>
                                      <p:to>
                                        <p:strVal val="visible"/>
                                      </p:to>
                                    </p:set>
                                    <p:animEffect transition="in" filter="fade">
                                      <p:cBhvr>
                                        <p:cTn id="160" dur="1000"/>
                                        <p:tgtEl>
                                          <p:spTgt spid="33"/>
                                        </p:tgtEl>
                                      </p:cBhvr>
                                    </p:animEffect>
                                    <p:anim calcmode="lin" valueType="num">
                                      <p:cBhvr>
                                        <p:cTn id="161" dur="1000" fill="hold"/>
                                        <p:tgtEl>
                                          <p:spTgt spid="33"/>
                                        </p:tgtEl>
                                        <p:attrNameLst>
                                          <p:attrName>ppt_x</p:attrName>
                                        </p:attrNameLst>
                                      </p:cBhvr>
                                      <p:tavLst>
                                        <p:tav tm="0">
                                          <p:val>
                                            <p:strVal val="#ppt_x"/>
                                          </p:val>
                                        </p:tav>
                                        <p:tav tm="100000">
                                          <p:val>
                                            <p:strVal val="#ppt_x"/>
                                          </p:val>
                                        </p:tav>
                                      </p:tavLst>
                                    </p:anim>
                                    <p:anim calcmode="lin" valueType="num">
                                      <p:cBhvr>
                                        <p:cTn id="16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42" presetClass="entr" presetSubtype="0" fill="hold" grpId="0" nodeType="clickEffect">
                                  <p:stCondLst>
                                    <p:cond delay="0"/>
                                  </p:stCondLst>
                                  <p:childTnLst>
                                    <p:set>
                                      <p:cBhvr>
                                        <p:cTn id="166" dur="1" fill="hold">
                                          <p:stCondLst>
                                            <p:cond delay="0"/>
                                          </p:stCondLst>
                                        </p:cTn>
                                        <p:tgtEl>
                                          <p:spTgt spid="21"/>
                                        </p:tgtEl>
                                        <p:attrNameLst>
                                          <p:attrName>style.visibility</p:attrName>
                                        </p:attrNameLst>
                                      </p:cBhvr>
                                      <p:to>
                                        <p:strVal val="visible"/>
                                      </p:to>
                                    </p:set>
                                    <p:animEffect transition="in" filter="fade">
                                      <p:cBhvr>
                                        <p:cTn id="167" dur="1000"/>
                                        <p:tgtEl>
                                          <p:spTgt spid="21"/>
                                        </p:tgtEl>
                                      </p:cBhvr>
                                    </p:animEffect>
                                    <p:anim calcmode="lin" valueType="num">
                                      <p:cBhvr>
                                        <p:cTn id="168" dur="1000" fill="hold"/>
                                        <p:tgtEl>
                                          <p:spTgt spid="21"/>
                                        </p:tgtEl>
                                        <p:attrNameLst>
                                          <p:attrName>ppt_x</p:attrName>
                                        </p:attrNameLst>
                                      </p:cBhvr>
                                      <p:tavLst>
                                        <p:tav tm="0">
                                          <p:val>
                                            <p:strVal val="#ppt_x"/>
                                          </p:val>
                                        </p:tav>
                                        <p:tav tm="100000">
                                          <p:val>
                                            <p:strVal val="#ppt_x"/>
                                          </p:val>
                                        </p:tav>
                                      </p:tavLst>
                                    </p:anim>
                                    <p:anim calcmode="lin" valueType="num">
                                      <p:cBhvr>
                                        <p:cTn id="16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42" presetClass="entr" presetSubtype="0" fill="hold" grpId="0" nodeType="click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fade">
                                      <p:cBhvr>
                                        <p:cTn id="174" dur="1000"/>
                                        <p:tgtEl>
                                          <p:spTgt spid="32"/>
                                        </p:tgtEl>
                                      </p:cBhvr>
                                    </p:animEffect>
                                    <p:anim calcmode="lin" valueType="num">
                                      <p:cBhvr>
                                        <p:cTn id="175" dur="1000" fill="hold"/>
                                        <p:tgtEl>
                                          <p:spTgt spid="32"/>
                                        </p:tgtEl>
                                        <p:attrNameLst>
                                          <p:attrName>ppt_x</p:attrName>
                                        </p:attrNameLst>
                                      </p:cBhvr>
                                      <p:tavLst>
                                        <p:tav tm="0">
                                          <p:val>
                                            <p:strVal val="#ppt_x"/>
                                          </p:val>
                                        </p:tav>
                                        <p:tav tm="100000">
                                          <p:val>
                                            <p:strVal val="#ppt_x"/>
                                          </p:val>
                                        </p:tav>
                                      </p:tavLst>
                                    </p:anim>
                                    <p:anim calcmode="lin" valueType="num">
                                      <p:cBhvr>
                                        <p:cTn id="17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 grpId="0" animBg="1"/>
      <p:bldP spid="10" grpId="1" animBg="1"/>
      <p:bldP spid="11" grpId="0" animBg="1"/>
      <p:bldP spid="11" grpId="1" animBg="1"/>
      <p:bldP spid="12" grpId="0" animBg="1"/>
      <p:bldP spid="12" grpId="1" animBg="1"/>
      <p:bldP spid="13" grpId="0" animBg="1"/>
      <p:bldP spid="13" grpId="1" animBg="1"/>
      <p:bldP spid="14" grpId="0" animBg="1"/>
      <p:bldP spid="32"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078"/>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966008" y="2303175"/>
            <a:ext cx="5921122" cy="523220"/>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CAB-D1 FORM</a:t>
            </a:r>
          </a:p>
        </p:txBody>
      </p:sp>
      <p:sp>
        <p:nvSpPr>
          <p:cNvPr id="19" name="TextBox 18"/>
          <p:cNvSpPr txBox="1"/>
          <p:nvPr/>
        </p:nvSpPr>
        <p:spPr>
          <a:xfrm>
            <a:off x="3086918" y="3442115"/>
            <a:ext cx="5613400" cy="1815882"/>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DEFINITIONS</a:t>
            </a:r>
          </a:p>
          <a:p>
            <a:endParaRPr lang="en-US" sz="1200" b="1" dirty="0">
              <a:solidFill>
                <a:schemeClr val="tx2">
                  <a:lumMod val="7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Depth Capacity</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Rotary Drilling Rig Unit</a:t>
            </a:r>
          </a:p>
          <a:p>
            <a:pPr marL="342900"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Rig Class</a:t>
            </a:r>
          </a:p>
        </p:txBody>
      </p:sp>
    </p:spTree>
    <p:extLst>
      <p:ext uri="{BB962C8B-B14F-4D97-AF65-F5344CB8AC3E}">
        <p14:creationId xmlns:p14="http://schemas.microsoft.com/office/powerpoint/2010/main" val="300778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animEffect transition="in" filter="fade">
                                      <p:cBhvr>
                                        <p:cTn id="7" dur="1000"/>
                                        <p:tgtEl>
                                          <p:spTgt spid="19">
                                            <p:txEl>
                                              <p:pRg st="2" end="2"/>
                                            </p:txEl>
                                          </p:spTgt>
                                        </p:tgtEl>
                                      </p:cBhvr>
                                    </p:animEffect>
                                    <p:anim calcmode="lin" valueType="num">
                                      <p:cBhvr>
                                        <p:cTn id="8"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xEl>
                                              <p:pRg st="3" end="3"/>
                                            </p:txEl>
                                          </p:spTgt>
                                        </p:tgtEl>
                                        <p:attrNameLst>
                                          <p:attrName>style.visibility</p:attrName>
                                        </p:attrNameLst>
                                      </p:cBhvr>
                                      <p:to>
                                        <p:strVal val="visible"/>
                                      </p:to>
                                    </p:set>
                                    <p:animEffect transition="in" filter="fade">
                                      <p:cBhvr>
                                        <p:cTn id="14" dur="1000"/>
                                        <p:tgtEl>
                                          <p:spTgt spid="19">
                                            <p:txEl>
                                              <p:pRg st="3" end="3"/>
                                            </p:txEl>
                                          </p:spTgt>
                                        </p:tgtEl>
                                      </p:cBhvr>
                                    </p:animEffect>
                                    <p:anim calcmode="lin" valueType="num">
                                      <p:cBhvr>
                                        <p:cTn id="15"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xEl>
                                              <p:pRg st="4" end="4"/>
                                            </p:txEl>
                                          </p:spTgt>
                                        </p:tgtEl>
                                        <p:attrNameLst>
                                          <p:attrName>style.visibility</p:attrName>
                                        </p:attrNameLst>
                                      </p:cBhvr>
                                      <p:to>
                                        <p:strVal val="visible"/>
                                      </p:to>
                                    </p:set>
                                    <p:animEffect transition="in" filter="fade">
                                      <p:cBhvr>
                                        <p:cTn id="21" dur="1000"/>
                                        <p:tgtEl>
                                          <p:spTgt spid="19">
                                            <p:txEl>
                                              <p:pRg st="4" end="4"/>
                                            </p:txEl>
                                          </p:spTgt>
                                        </p:tgtEl>
                                      </p:cBhvr>
                                    </p:animEffect>
                                    <p:anim calcmode="lin" valueType="num">
                                      <p:cBhvr>
                                        <p:cTn id="2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 y="277554"/>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2619216" y="1737076"/>
            <a:ext cx="6548802" cy="523220"/>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CAB-D2 FORM - NMAC 7-38-7.1 (D)</a:t>
            </a:r>
          </a:p>
        </p:txBody>
      </p:sp>
      <p:sp>
        <p:nvSpPr>
          <p:cNvPr id="32" name="TextBox 31"/>
          <p:cNvSpPr txBox="1"/>
          <p:nvPr/>
        </p:nvSpPr>
        <p:spPr>
          <a:xfrm>
            <a:off x="9231847" y="4992995"/>
            <a:ext cx="2695020" cy="1077218"/>
          </a:xfrm>
          <a:prstGeom prst="rect">
            <a:avLst/>
          </a:prstGeom>
          <a:solidFill>
            <a:schemeClr val="tx1"/>
          </a:solidFill>
        </p:spPr>
        <p:txBody>
          <a:bodyPr wrap="square" rtlCol="0">
            <a:spAutoFit/>
          </a:bodyPr>
          <a:lstStyle/>
          <a:p>
            <a:pPr algn="ctr"/>
            <a:r>
              <a:rPr lang="en-US" sz="1600" b="1" dirty="0">
                <a:solidFill>
                  <a:schemeClr val="tx2">
                    <a:lumMod val="75000"/>
                  </a:schemeClr>
                </a:solidFill>
                <a:latin typeface="Arial" panose="020B0604020202020204" pitchFamily="34" charset="0"/>
                <a:cs typeface="Arial" panose="020B0604020202020204" pitchFamily="34" charset="0"/>
              </a:rPr>
              <a:t>Column </a:t>
            </a:r>
            <a:r>
              <a:rPr lang="en-US" sz="1600" b="1" dirty="0" smtClean="0">
                <a:solidFill>
                  <a:schemeClr val="tx2">
                    <a:lumMod val="75000"/>
                  </a:schemeClr>
                </a:solidFill>
                <a:latin typeface="Arial" panose="020B0604020202020204" pitchFamily="34" charset="0"/>
                <a:cs typeface="Arial" panose="020B0604020202020204" pitchFamily="34" charset="0"/>
              </a:rPr>
              <a:t>7</a:t>
            </a:r>
            <a:endParaRPr lang="en-US" sz="1600" b="1" dirty="0">
              <a:solidFill>
                <a:schemeClr val="tx2">
                  <a:lumMod val="75000"/>
                </a:schemeClr>
              </a:solidFill>
              <a:latin typeface="Arial" panose="020B0604020202020204" pitchFamily="34" charset="0"/>
              <a:cs typeface="Arial" panose="020B0604020202020204" pitchFamily="34" charset="0"/>
            </a:endParaRPr>
          </a:p>
          <a:p>
            <a:pPr algn="ctr"/>
            <a:r>
              <a:rPr lang="en-US" sz="1600" dirty="0" smtClean="0">
                <a:solidFill>
                  <a:schemeClr val="tx2">
                    <a:lumMod val="75000"/>
                  </a:schemeClr>
                </a:solidFill>
                <a:latin typeface="Arial" panose="020B0604020202020204" pitchFamily="34" charset="0"/>
                <a:cs typeface="Arial" panose="020B0604020202020204" pitchFamily="34" charset="0"/>
              </a:rPr>
              <a:t>Multiply Column 6 by the percentage calculated on Column 5</a:t>
            </a:r>
            <a:endParaRPr lang="en-US" sz="1400" dirty="0" smtClean="0">
              <a:solidFill>
                <a:schemeClr val="tx2">
                  <a:lumMod val="75000"/>
                </a:schemeClr>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755864" y="2473861"/>
            <a:ext cx="6275507" cy="4131512"/>
          </a:xfrm>
          <a:prstGeom prst="rect">
            <a:avLst/>
          </a:prstGeom>
        </p:spPr>
      </p:pic>
      <p:sp>
        <p:nvSpPr>
          <p:cNvPr id="7" name="TextBox 6"/>
          <p:cNvSpPr txBox="1"/>
          <p:nvPr/>
        </p:nvSpPr>
        <p:spPr>
          <a:xfrm>
            <a:off x="136312" y="2760977"/>
            <a:ext cx="2194997"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1</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County</a:t>
            </a:r>
          </a:p>
        </p:txBody>
      </p:sp>
      <p:sp>
        <p:nvSpPr>
          <p:cNvPr id="8" name="TextBox 7"/>
          <p:cNvSpPr txBox="1"/>
          <p:nvPr/>
        </p:nvSpPr>
        <p:spPr>
          <a:xfrm>
            <a:off x="136312" y="3712158"/>
            <a:ext cx="2194998" cy="584775"/>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2</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School District</a:t>
            </a:r>
          </a:p>
        </p:txBody>
      </p:sp>
      <p:sp>
        <p:nvSpPr>
          <p:cNvPr id="9" name="TextBox 8"/>
          <p:cNvSpPr txBox="1"/>
          <p:nvPr/>
        </p:nvSpPr>
        <p:spPr>
          <a:xfrm>
            <a:off x="164272" y="4663339"/>
            <a:ext cx="2194997" cy="830997"/>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3</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Actual days in </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county / state</a:t>
            </a:r>
          </a:p>
        </p:txBody>
      </p:sp>
      <p:sp>
        <p:nvSpPr>
          <p:cNvPr id="10" name="TextBox 9"/>
          <p:cNvSpPr txBox="1"/>
          <p:nvPr/>
        </p:nvSpPr>
        <p:spPr>
          <a:xfrm>
            <a:off x="174377" y="5614520"/>
            <a:ext cx="2194997" cy="830997"/>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4</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Total days in Calendar Year (365)</a:t>
            </a:r>
          </a:p>
        </p:txBody>
      </p:sp>
      <p:sp>
        <p:nvSpPr>
          <p:cNvPr id="11" name="TextBox 10"/>
          <p:cNvSpPr txBox="1"/>
          <p:nvPr/>
        </p:nvSpPr>
        <p:spPr>
          <a:xfrm>
            <a:off x="9481859" y="2473861"/>
            <a:ext cx="2194997" cy="1077218"/>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5</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Percent of days</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(Allocation factor)</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Column 3 / Column 5</a:t>
            </a:r>
          </a:p>
        </p:txBody>
      </p:sp>
      <p:sp>
        <p:nvSpPr>
          <p:cNvPr id="12" name="TextBox 11"/>
          <p:cNvSpPr txBox="1"/>
          <p:nvPr/>
        </p:nvSpPr>
        <p:spPr>
          <a:xfrm>
            <a:off x="9481859" y="3809429"/>
            <a:ext cx="2194997" cy="830997"/>
          </a:xfrm>
          <a:prstGeom prst="rect">
            <a:avLst/>
          </a:prstGeom>
          <a:solidFill>
            <a:schemeClr val="tx1"/>
          </a:solidFill>
        </p:spPr>
        <p:txBody>
          <a:bodyPr wrap="square" rtlCol="0">
            <a:spAutoFit/>
          </a:bodyPr>
          <a:lstStyle/>
          <a:p>
            <a:pPr algn="ctr"/>
            <a:r>
              <a:rPr lang="en-US" sz="1600" b="1" dirty="0" smtClean="0">
                <a:solidFill>
                  <a:schemeClr val="tx2">
                    <a:lumMod val="75000"/>
                  </a:schemeClr>
                </a:solidFill>
                <a:latin typeface="Arial" panose="020B0604020202020204" pitchFamily="34" charset="0"/>
                <a:cs typeface="Arial" panose="020B0604020202020204" pitchFamily="34" charset="0"/>
              </a:rPr>
              <a:t>Column 6</a:t>
            </a:r>
          </a:p>
          <a:p>
            <a:pPr algn="ctr"/>
            <a:r>
              <a:rPr lang="en-US" sz="1600" dirty="0" smtClean="0">
                <a:solidFill>
                  <a:schemeClr val="tx2">
                    <a:lumMod val="75000"/>
                  </a:schemeClr>
                </a:solidFill>
                <a:latin typeface="Arial" panose="020B0604020202020204" pitchFamily="34" charset="0"/>
                <a:cs typeface="Arial" panose="020B0604020202020204" pitchFamily="34" charset="0"/>
              </a:rPr>
              <a:t>Property Value from CAB-05 or CAB-D1</a:t>
            </a:r>
          </a:p>
        </p:txBody>
      </p:sp>
      <p:cxnSp>
        <p:nvCxnSpPr>
          <p:cNvPr id="13" name="Straight Arrow Connector 12"/>
          <p:cNvCxnSpPr/>
          <p:nvPr/>
        </p:nvCxnSpPr>
        <p:spPr>
          <a:xfrm>
            <a:off x="2369374" y="3053364"/>
            <a:ext cx="634314" cy="535459"/>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401231" y="3588823"/>
            <a:ext cx="1338747" cy="474467"/>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401231" y="3649362"/>
            <a:ext cx="2006012" cy="1227438"/>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71351" y="3781168"/>
            <a:ext cx="2784390" cy="2117124"/>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483178" y="2687288"/>
            <a:ext cx="2832707" cy="863791"/>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7644714" y="3704238"/>
            <a:ext cx="1671170" cy="359052"/>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8410832" y="3712158"/>
            <a:ext cx="762796" cy="1780485"/>
          </a:xfrm>
          <a:prstGeom prst="straightConnector1">
            <a:avLst/>
          </a:prstGeom>
          <a:ln w="57150">
            <a:solidFill>
              <a:srgbClr val="C00000">
                <a:alpha val="88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2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nodeType="clickEffect">
                                  <p:stCondLst>
                                    <p:cond delay="0"/>
                                  </p:stCondLst>
                                  <p:childTnLst>
                                    <p:animEffect transition="out" filter="fade">
                                      <p:cBhvr>
                                        <p:cTn id="20" dur="1000"/>
                                        <p:tgtEl>
                                          <p:spTgt spid="13"/>
                                        </p:tgtEl>
                                      </p:cBhvr>
                                    </p:animEffect>
                                    <p:anim calcmode="lin" valueType="num">
                                      <p:cBhvr>
                                        <p:cTn id="21" dur="1000"/>
                                        <p:tgtEl>
                                          <p:spTgt spid="13"/>
                                        </p:tgtEl>
                                        <p:attrNameLst>
                                          <p:attrName>ppt_x</p:attrName>
                                        </p:attrNameLst>
                                      </p:cBhvr>
                                      <p:tavLst>
                                        <p:tav tm="0">
                                          <p:val>
                                            <p:strVal val="ppt_x"/>
                                          </p:val>
                                        </p:tav>
                                        <p:tav tm="100000">
                                          <p:val>
                                            <p:strVal val="ppt_x"/>
                                          </p:val>
                                        </p:tav>
                                      </p:tavLst>
                                    </p:anim>
                                    <p:anim calcmode="lin" valueType="num">
                                      <p:cBhvr>
                                        <p:cTn id="22" dur="1000"/>
                                        <p:tgtEl>
                                          <p:spTgt spid="13"/>
                                        </p:tgtEl>
                                        <p:attrNameLst>
                                          <p:attrName>ppt_y</p:attrName>
                                        </p:attrNameLst>
                                      </p:cBhvr>
                                      <p:tavLst>
                                        <p:tav tm="0">
                                          <p:val>
                                            <p:strVal val="ppt_y"/>
                                          </p:val>
                                        </p:tav>
                                        <p:tav tm="100000">
                                          <p:val>
                                            <p:strVal val="ppt_y+.1"/>
                                          </p:val>
                                        </p:tav>
                                      </p:tavLst>
                                    </p:anim>
                                    <p:set>
                                      <p:cBhvr>
                                        <p:cTn id="23" dur="1" fill="hold">
                                          <p:stCondLst>
                                            <p:cond delay="999"/>
                                          </p:stCondLst>
                                        </p:cTn>
                                        <p:tgtEl>
                                          <p:spTgt spid="1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1" nodeType="clickEffect">
                                  <p:stCondLst>
                                    <p:cond delay="0"/>
                                  </p:stCondLst>
                                  <p:childTnLst>
                                    <p:animEffect transition="out" filter="fade">
                                      <p:cBhvr>
                                        <p:cTn id="27" dur="1000"/>
                                        <p:tgtEl>
                                          <p:spTgt spid="7"/>
                                        </p:tgtEl>
                                      </p:cBhvr>
                                    </p:animEffect>
                                    <p:anim calcmode="lin" valueType="num">
                                      <p:cBhvr>
                                        <p:cTn id="28" dur="1000"/>
                                        <p:tgtEl>
                                          <p:spTgt spid="7"/>
                                        </p:tgtEl>
                                        <p:attrNameLst>
                                          <p:attrName>ppt_x</p:attrName>
                                        </p:attrNameLst>
                                      </p:cBhvr>
                                      <p:tavLst>
                                        <p:tav tm="0">
                                          <p:val>
                                            <p:strVal val="ppt_x"/>
                                          </p:val>
                                        </p:tav>
                                        <p:tav tm="100000">
                                          <p:val>
                                            <p:strVal val="ppt_x"/>
                                          </p:val>
                                        </p:tav>
                                      </p:tavLst>
                                    </p:anim>
                                    <p:anim calcmode="lin" valueType="num">
                                      <p:cBhvr>
                                        <p:cTn id="29" dur="1000"/>
                                        <p:tgtEl>
                                          <p:spTgt spid="7"/>
                                        </p:tgtEl>
                                        <p:attrNameLst>
                                          <p:attrName>ppt_y</p:attrName>
                                        </p:attrNameLst>
                                      </p:cBhvr>
                                      <p:tavLst>
                                        <p:tav tm="0">
                                          <p:val>
                                            <p:strVal val="ppt_y"/>
                                          </p:val>
                                        </p:tav>
                                        <p:tav tm="100000">
                                          <p:val>
                                            <p:strVal val="ppt_y+.1"/>
                                          </p:val>
                                        </p:tav>
                                      </p:tavLst>
                                    </p:anim>
                                    <p:set>
                                      <p:cBhvr>
                                        <p:cTn id="30" dur="1" fill="hold">
                                          <p:stCondLst>
                                            <p:cond delay="9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nodeType="clickEffect">
                                  <p:stCondLst>
                                    <p:cond delay="0"/>
                                  </p:stCondLst>
                                  <p:childTnLst>
                                    <p:animEffect transition="out" filter="fade">
                                      <p:cBhvr>
                                        <p:cTn id="48" dur="1000"/>
                                        <p:tgtEl>
                                          <p:spTgt spid="14"/>
                                        </p:tgtEl>
                                      </p:cBhvr>
                                    </p:animEffect>
                                    <p:anim calcmode="lin" valueType="num">
                                      <p:cBhvr>
                                        <p:cTn id="49" dur="1000"/>
                                        <p:tgtEl>
                                          <p:spTgt spid="14"/>
                                        </p:tgtEl>
                                        <p:attrNameLst>
                                          <p:attrName>ppt_x</p:attrName>
                                        </p:attrNameLst>
                                      </p:cBhvr>
                                      <p:tavLst>
                                        <p:tav tm="0">
                                          <p:val>
                                            <p:strVal val="ppt_x"/>
                                          </p:val>
                                        </p:tav>
                                        <p:tav tm="100000">
                                          <p:val>
                                            <p:strVal val="ppt_x"/>
                                          </p:val>
                                        </p:tav>
                                      </p:tavLst>
                                    </p:anim>
                                    <p:anim calcmode="lin" valueType="num">
                                      <p:cBhvr>
                                        <p:cTn id="50" dur="1000"/>
                                        <p:tgtEl>
                                          <p:spTgt spid="14"/>
                                        </p:tgtEl>
                                        <p:attrNameLst>
                                          <p:attrName>ppt_y</p:attrName>
                                        </p:attrNameLst>
                                      </p:cBhvr>
                                      <p:tavLst>
                                        <p:tav tm="0">
                                          <p:val>
                                            <p:strVal val="ppt_y"/>
                                          </p:val>
                                        </p:tav>
                                        <p:tav tm="100000">
                                          <p:val>
                                            <p:strVal val="ppt_y+.1"/>
                                          </p:val>
                                        </p:tav>
                                      </p:tavLst>
                                    </p:anim>
                                    <p:set>
                                      <p:cBhvr>
                                        <p:cTn id="51" dur="1" fill="hold">
                                          <p:stCondLst>
                                            <p:cond delay="999"/>
                                          </p:stCondLst>
                                        </p:cTn>
                                        <p:tgtEl>
                                          <p:spTgt spid="1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1" nodeType="clickEffect">
                                  <p:stCondLst>
                                    <p:cond delay="0"/>
                                  </p:stCondLst>
                                  <p:childTnLst>
                                    <p:animEffect transition="out" filter="fade">
                                      <p:cBhvr>
                                        <p:cTn id="55" dur="1000"/>
                                        <p:tgtEl>
                                          <p:spTgt spid="8"/>
                                        </p:tgtEl>
                                      </p:cBhvr>
                                    </p:animEffect>
                                    <p:anim calcmode="lin" valueType="num">
                                      <p:cBhvr>
                                        <p:cTn id="56" dur="1000"/>
                                        <p:tgtEl>
                                          <p:spTgt spid="8"/>
                                        </p:tgtEl>
                                        <p:attrNameLst>
                                          <p:attrName>ppt_x</p:attrName>
                                        </p:attrNameLst>
                                      </p:cBhvr>
                                      <p:tavLst>
                                        <p:tav tm="0">
                                          <p:val>
                                            <p:strVal val="ppt_x"/>
                                          </p:val>
                                        </p:tav>
                                        <p:tav tm="100000">
                                          <p:val>
                                            <p:strVal val="ppt_x"/>
                                          </p:val>
                                        </p:tav>
                                      </p:tavLst>
                                    </p:anim>
                                    <p:anim calcmode="lin" valueType="num">
                                      <p:cBhvr>
                                        <p:cTn id="57" dur="1000"/>
                                        <p:tgtEl>
                                          <p:spTgt spid="8"/>
                                        </p:tgtEl>
                                        <p:attrNameLst>
                                          <p:attrName>ppt_y</p:attrName>
                                        </p:attrNameLst>
                                      </p:cBhvr>
                                      <p:tavLst>
                                        <p:tav tm="0">
                                          <p:val>
                                            <p:strVal val="ppt_y"/>
                                          </p:val>
                                        </p:tav>
                                        <p:tav tm="100000">
                                          <p:val>
                                            <p:strVal val="ppt_y+.1"/>
                                          </p:val>
                                        </p:tav>
                                      </p:tavLst>
                                    </p:anim>
                                    <p:set>
                                      <p:cBhvr>
                                        <p:cTn id="58" dur="1" fill="hold">
                                          <p:stCondLst>
                                            <p:cond delay="999"/>
                                          </p:stCondLst>
                                        </p:cTn>
                                        <p:tgtEl>
                                          <p:spTgt spid="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1000"/>
                                        <p:tgtEl>
                                          <p:spTgt spid="9"/>
                                        </p:tgtEl>
                                      </p:cBhvr>
                                    </p:animEffect>
                                    <p:anim calcmode="lin" valueType="num">
                                      <p:cBhvr>
                                        <p:cTn id="64" dur="1000" fill="hold"/>
                                        <p:tgtEl>
                                          <p:spTgt spid="9"/>
                                        </p:tgtEl>
                                        <p:attrNameLst>
                                          <p:attrName>ppt_x</p:attrName>
                                        </p:attrNameLst>
                                      </p:cBhvr>
                                      <p:tavLst>
                                        <p:tav tm="0">
                                          <p:val>
                                            <p:strVal val="#ppt_x"/>
                                          </p:val>
                                        </p:tav>
                                        <p:tav tm="100000">
                                          <p:val>
                                            <p:strVal val="#ppt_x"/>
                                          </p:val>
                                        </p:tav>
                                      </p:tavLst>
                                    </p:anim>
                                    <p:anim calcmode="lin" valueType="num">
                                      <p:cBhvr>
                                        <p:cTn id="6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1000"/>
                                        <p:tgtEl>
                                          <p:spTgt spid="16"/>
                                        </p:tgtEl>
                                      </p:cBhvr>
                                    </p:animEffect>
                                    <p:anim calcmode="lin" valueType="num">
                                      <p:cBhvr>
                                        <p:cTn id="71" dur="1000" fill="hold"/>
                                        <p:tgtEl>
                                          <p:spTgt spid="16"/>
                                        </p:tgtEl>
                                        <p:attrNameLst>
                                          <p:attrName>ppt_x</p:attrName>
                                        </p:attrNameLst>
                                      </p:cBhvr>
                                      <p:tavLst>
                                        <p:tav tm="0">
                                          <p:val>
                                            <p:strVal val="#ppt_x"/>
                                          </p:val>
                                        </p:tav>
                                        <p:tav tm="100000">
                                          <p:val>
                                            <p:strVal val="#ppt_x"/>
                                          </p:val>
                                        </p:tav>
                                      </p:tavLst>
                                    </p:anim>
                                    <p:anim calcmode="lin" valueType="num">
                                      <p:cBhvr>
                                        <p:cTn id="7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xit" presetSubtype="0" fill="hold" nodeType="clickEffect">
                                  <p:stCondLst>
                                    <p:cond delay="0"/>
                                  </p:stCondLst>
                                  <p:childTnLst>
                                    <p:animEffect transition="out" filter="fade">
                                      <p:cBhvr>
                                        <p:cTn id="76" dur="1000"/>
                                        <p:tgtEl>
                                          <p:spTgt spid="16"/>
                                        </p:tgtEl>
                                      </p:cBhvr>
                                    </p:animEffect>
                                    <p:anim calcmode="lin" valueType="num">
                                      <p:cBhvr>
                                        <p:cTn id="77" dur="1000"/>
                                        <p:tgtEl>
                                          <p:spTgt spid="16"/>
                                        </p:tgtEl>
                                        <p:attrNameLst>
                                          <p:attrName>ppt_x</p:attrName>
                                        </p:attrNameLst>
                                      </p:cBhvr>
                                      <p:tavLst>
                                        <p:tav tm="0">
                                          <p:val>
                                            <p:strVal val="ppt_x"/>
                                          </p:val>
                                        </p:tav>
                                        <p:tav tm="100000">
                                          <p:val>
                                            <p:strVal val="ppt_x"/>
                                          </p:val>
                                        </p:tav>
                                      </p:tavLst>
                                    </p:anim>
                                    <p:anim calcmode="lin" valueType="num">
                                      <p:cBhvr>
                                        <p:cTn id="78" dur="1000"/>
                                        <p:tgtEl>
                                          <p:spTgt spid="16"/>
                                        </p:tgtEl>
                                        <p:attrNameLst>
                                          <p:attrName>ppt_y</p:attrName>
                                        </p:attrNameLst>
                                      </p:cBhvr>
                                      <p:tavLst>
                                        <p:tav tm="0">
                                          <p:val>
                                            <p:strVal val="ppt_y"/>
                                          </p:val>
                                        </p:tav>
                                        <p:tav tm="100000">
                                          <p:val>
                                            <p:strVal val="ppt_y+.1"/>
                                          </p:val>
                                        </p:tav>
                                      </p:tavLst>
                                    </p:anim>
                                    <p:set>
                                      <p:cBhvr>
                                        <p:cTn id="79" dur="1" fill="hold">
                                          <p:stCondLst>
                                            <p:cond delay="999"/>
                                          </p:stCondLst>
                                        </p:cTn>
                                        <p:tgtEl>
                                          <p:spTgt spid="1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42" presetClass="exit" presetSubtype="0" fill="hold" grpId="1" nodeType="clickEffect">
                                  <p:stCondLst>
                                    <p:cond delay="0"/>
                                  </p:stCondLst>
                                  <p:childTnLst>
                                    <p:animEffect transition="out" filter="fade">
                                      <p:cBhvr>
                                        <p:cTn id="83" dur="1000"/>
                                        <p:tgtEl>
                                          <p:spTgt spid="9"/>
                                        </p:tgtEl>
                                      </p:cBhvr>
                                    </p:animEffect>
                                    <p:anim calcmode="lin" valueType="num">
                                      <p:cBhvr>
                                        <p:cTn id="84" dur="1000"/>
                                        <p:tgtEl>
                                          <p:spTgt spid="9"/>
                                        </p:tgtEl>
                                        <p:attrNameLst>
                                          <p:attrName>ppt_x</p:attrName>
                                        </p:attrNameLst>
                                      </p:cBhvr>
                                      <p:tavLst>
                                        <p:tav tm="0">
                                          <p:val>
                                            <p:strVal val="ppt_x"/>
                                          </p:val>
                                        </p:tav>
                                        <p:tav tm="100000">
                                          <p:val>
                                            <p:strVal val="ppt_x"/>
                                          </p:val>
                                        </p:tav>
                                      </p:tavLst>
                                    </p:anim>
                                    <p:anim calcmode="lin" valueType="num">
                                      <p:cBhvr>
                                        <p:cTn id="85" dur="1000"/>
                                        <p:tgtEl>
                                          <p:spTgt spid="9"/>
                                        </p:tgtEl>
                                        <p:attrNameLst>
                                          <p:attrName>ppt_y</p:attrName>
                                        </p:attrNameLst>
                                      </p:cBhvr>
                                      <p:tavLst>
                                        <p:tav tm="0">
                                          <p:val>
                                            <p:strVal val="ppt_y"/>
                                          </p:val>
                                        </p:tav>
                                        <p:tav tm="100000">
                                          <p:val>
                                            <p:strVal val="ppt_y+.1"/>
                                          </p:val>
                                        </p:tav>
                                      </p:tavLst>
                                    </p:anim>
                                    <p:set>
                                      <p:cBhvr>
                                        <p:cTn id="86" dur="1" fill="hold">
                                          <p:stCondLst>
                                            <p:cond delay="999"/>
                                          </p:stCondLst>
                                        </p:cTn>
                                        <p:tgtEl>
                                          <p:spTgt spid="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fade">
                                      <p:cBhvr>
                                        <p:cTn id="91" dur="1000"/>
                                        <p:tgtEl>
                                          <p:spTgt spid="10"/>
                                        </p:tgtEl>
                                      </p:cBhvr>
                                    </p:animEffect>
                                    <p:anim calcmode="lin" valueType="num">
                                      <p:cBhvr>
                                        <p:cTn id="92" dur="1000" fill="hold"/>
                                        <p:tgtEl>
                                          <p:spTgt spid="10"/>
                                        </p:tgtEl>
                                        <p:attrNameLst>
                                          <p:attrName>ppt_x</p:attrName>
                                        </p:attrNameLst>
                                      </p:cBhvr>
                                      <p:tavLst>
                                        <p:tav tm="0">
                                          <p:val>
                                            <p:strVal val="#ppt_x"/>
                                          </p:val>
                                        </p:tav>
                                        <p:tav tm="100000">
                                          <p:val>
                                            <p:strVal val="#ppt_x"/>
                                          </p:val>
                                        </p:tav>
                                      </p:tavLst>
                                    </p:anim>
                                    <p:anim calcmode="lin" valueType="num">
                                      <p:cBhvr>
                                        <p:cTn id="9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fade">
                                      <p:cBhvr>
                                        <p:cTn id="98" dur="1000"/>
                                        <p:tgtEl>
                                          <p:spTgt spid="19"/>
                                        </p:tgtEl>
                                      </p:cBhvr>
                                    </p:animEffect>
                                    <p:anim calcmode="lin" valueType="num">
                                      <p:cBhvr>
                                        <p:cTn id="99" dur="1000" fill="hold"/>
                                        <p:tgtEl>
                                          <p:spTgt spid="19"/>
                                        </p:tgtEl>
                                        <p:attrNameLst>
                                          <p:attrName>ppt_x</p:attrName>
                                        </p:attrNameLst>
                                      </p:cBhvr>
                                      <p:tavLst>
                                        <p:tav tm="0">
                                          <p:val>
                                            <p:strVal val="#ppt_x"/>
                                          </p:val>
                                        </p:tav>
                                        <p:tav tm="100000">
                                          <p:val>
                                            <p:strVal val="#ppt_x"/>
                                          </p:val>
                                        </p:tav>
                                      </p:tavLst>
                                    </p:anim>
                                    <p:anim calcmode="lin" valueType="num">
                                      <p:cBhvr>
                                        <p:cTn id="10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xit" presetSubtype="0" fill="hold" nodeType="clickEffect">
                                  <p:stCondLst>
                                    <p:cond delay="0"/>
                                  </p:stCondLst>
                                  <p:childTnLst>
                                    <p:animEffect transition="out" filter="fade">
                                      <p:cBhvr>
                                        <p:cTn id="104" dur="1000"/>
                                        <p:tgtEl>
                                          <p:spTgt spid="19"/>
                                        </p:tgtEl>
                                      </p:cBhvr>
                                    </p:animEffect>
                                    <p:anim calcmode="lin" valueType="num">
                                      <p:cBhvr>
                                        <p:cTn id="105" dur="1000"/>
                                        <p:tgtEl>
                                          <p:spTgt spid="19"/>
                                        </p:tgtEl>
                                        <p:attrNameLst>
                                          <p:attrName>ppt_x</p:attrName>
                                        </p:attrNameLst>
                                      </p:cBhvr>
                                      <p:tavLst>
                                        <p:tav tm="0">
                                          <p:val>
                                            <p:strVal val="ppt_x"/>
                                          </p:val>
                                        </p:tav>
                                        <p:tav tm="100000">
                                          <p:val>
                                            <p:strVal val="ppt_x"/>
                                          </p:val>
                                        </p:tav>
                                      </p:tavLst>
                                    </p:anim>
                                    <p:anim calcmode="lin" valueType="num">
                                      <p:cBhvr>
                                        <p:cTn id="106" dur="1000"/>
                                        <p:tgtEl>
                                          <p:spTgt spid="19"/>
                                        </p:tgtEl>
                                        <p:attrNameLst>
                                          <p:attrName>ppt_y</p:attrName>
                                        </p:attrNameLst>
                                      </p:cBhvr>
                                      <p:tavLst>
                                        <p:tav tm="0">
                                          <p:val>
                                            <p:strVal val="ppt_y"/>
                                          </p:val>
                                        </p:tav>
                                        <p:tav tm="100000">
                                          <p:val>
                                            <p:strVal val="ppt_y+.1"/>
                                          </p:val>
                                        </p:tav>
                                      </p:tavLst>
                                    </p:anim>
                                    <p:set>
                                      <p:cBhvr>
                                        <p:cTn id="107" dur="1" fill="hold">
                                          <p:stCondLst>
                                            <p:cond delay="999"/>
                                          </p:stCondLst>
                                        </p:cTn>
                                        <p:tgtEl>
                                          <p:spTgt spid="19"/>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42" presetClass="exit" presetSubtype="0" fill="hold" grpId="1" nodeType="clickEffect">
                                  <p:stCondLst>
                                    <p:cond delay="0"/>
                                  </p:stCondLst>
                                  <p:childTnLst>
                                    <p:animEffect transition="out" filter="fade">
                                      <p:cBhvr>
                                        <p:cTn id="111" dur="1000"/>
                                        <p:tgtEl>
                                          <p:spTgt spid="10"/>
                                        </p:tgtEl>
                                      </p:cBhvr>
                                    </p:animEffect>
                                    <p:anim calcmode="lin" valueType="num">
                                      <p:cBhvr>
                                        <p:cTn id="112" dur="1000"/>
                                        <p:tgtEl>
                                          <p:spTgt spid="10"/>
                                        </p:tgtEl>
                                        <p:attrNameLst>
                                          <p:attrName>ppt_x</p:attrName>
                                        </p:attrNameLst>
                                      </p:cBhvr>
                                      <p:tavLst>
                                        <p:tav tm="0">
                                          <p:val>
                                            <p:strVal val="ppt_x"/>
                                          </p:val>
                                        </p:tav>
                                        <p:tav tm="100000">
                                          <p:val>
                                            <p:strVal val="ppt_x"/>
                                          </p:val>
                                        </p:tav>
                                      </p:tavLst>
                                    </p:anim>
                                    <p:anim calcmode="lin" valueType="num">
                                      <p:cBhvr>
                                        <p:cTn id="113" dur="1000"/>
                                        <p:tgtEl>
                                          <p:spTgt spid="10"/>
                                        </p:tgtEl>
                                        <p:attrNameLst>
                                          <p:attrName>ppt_y</p:attrName>
                                        </p:attrNameLst>
                                      </p:cBhvr>
                                      <p:tavLst>
                                        <p:tav tm="0">
                                          <p:val>
                                            <p:strVal val="ppt_y"/>
                                          </p:val>
                                        </p:tav>
                                        <p:tav tm="100000">
                                          <p:val>
                                            <p:strVal val="ppt_y+.1"/>
                                          </p:val>
                                        </p:tav>
                                      </p:tavLst>
                                    </p:anim>
                                    <p:set>
                                      <p:cBhvr>
                                        <p:cTn id="114" dur="1" fill="hold">
                                          <p:stCondLst>
                                            <p:cond delay="999"/>
                                          </p:stCondLst>
                                        </p:cTn>
                                        <p:tgtEl>
                                          <p:spTgt spid="10"/>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Effect transition="in" filter="fade">
                                      <p:cBhvr>
                                        <p:cTn id="119" dur="1000"/>
                                        <p:tgtEl>
                                          <p:spTgt spid="11"/>
                                        </p:tgtEl>
                                      </p:cBhvr>
                                    </p:animEffect>
                                    <p:anim calcmode="lin" valueType="num">
                                      <p:cBhvr>
                                        <p:cTn id="120" dur="1000" fill="hold"/>
                                        <p:tgtEl>
                                          <p:spTgt spid="11"/>
                                        </p:tgtEl>
                                        <p:attrNameLst>
                                          <p:attrName>ppt_x</p:attrName>
                                        </p:attrNameLst>
                                      </p:cBhvr>
                                      <p:tavLst>
                                        <p:tav tm="0">
                                          <p:val>
                                            <p:strVal val="#ppt_x"/>
                                          </p:val>
                                        </p:tav>
                                        <p:tav tm="100000">
                                          <p:val>
                                            <p:strVal val="#ppt_x"/>
                                          </p:val>
                                        </p:tav>
                                      </p:tavLst>
                                    </p:anim>
                                    <p:anim calcmode="lin" valueType="num">
                                      <p:cBhvr>
                                        <p:cTn id="1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23"/>
                                        </p:tgtEl>
                                        <p:attrNameLst>
                                          <p:attrName>style.visibility</p:attrName>
                                        </p:attrNameLst>
                                      </p:cBhvr>
                                      <p:to>
                                        <p:strVal val="visible"/>
                                      </p:to>
                                    </p:set>
                                    <p:animEffect transition="in" filter="fade">
                                      <p:cBhvr>
                                        <p:cTn id="126" dur="1000"/>
                                        <p:tgtEl>
                                          <p:spTgt spid="23"/>
                                        </p:tgtEl>
                                      </p:cBhvr>
                                    </p:animEffect>
                                    <p:anim calcmode="lin" valueType="num">
                                      <p:cBhvr>
                                        <p:cTn id="127" dur="1000" fill="hold"/>
                                        <p:tgtEl>
                                          <p:spTgt spid="23"/>
                                        </p:tgtEl>
                                        <p:attrNameLst>
                                          <p:attrName>ppt_x</p:attrName>
                                        </p:attrNameLst>
                                      </p:cBhvr>
                                      <p:tavLst>
                                        <p:tav tm="0">
                                          <p:val>
                                            <p:strVal val="#ppt_x"/>
                                          </p:val>
                                        </p:tav>
                                        <p:tav tm="100000">
                                          <p:val>
                                            <p:strVal val="#ppt_x"/>
                                          </p:val>
                                        </p:tav>
                                      </p:tavLst>
                                    </p:anim>
                                    <p:anim calcmode="lin" valueType="num">
                                      <p:cBhvr>
                                        <p:cTn id="12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xit" presetSubtype="0" fill="hold" nodeType="clickEffect">
                                  <p:stCondLst>
                                    <p:cond delay="0"/>
                                  </p:stCondLst>
                                  <p:childTnLst>
                                    <p:animEffect transition="out" filter="fade">
                                      <p:cBhvr>
                                        <p:cTn id="132" dur="1000"/>
                                        <p:tgtEl>
                                          <p:spTgt spid="23"/>
                                        </p:tgtEl>
                                      </p:cBhvr>
                                    </p:animEffect>
                                    <p:anim calcmode="lin" valueType="num">
                                      <p:cBhvr>
                                        <p:cTn id="133" dur="1000"/>
                                        <p:tgtEl>
                                          <p:spTgt spid="23"/>
                                        </p:tgtEl>
                                        <p:attrNameLst>
                                          <p:attrName>ppt_x</p:attrName>
                                        </p:attrNameLst>
                                      </p:cBhvr>
                                      <p:tavLst>
                                        <p:tav tm="0">
                                          <p:val>
                                            <p:strVal val="ppt_x"/>
                                          </p:val>
                                        </p:tav>
                                        <p:tav tm="100000">
                                          <p:val>
                                            <p:strVal val="ppt_x"/>
                                          </p:val>
                                        </p:tav>
                                      </p:tavLst>
                                    </p:anim>
                                    <p:anim calcmode="lin" valueType="num">
                                      <p:cBhvr>
                                        <p:cTn id="134" dur="1000"/>
                                        <p:tgtEl>
                                          <p:spTgt spid="23"/>
                                        </p:tgtEl>
                                        <p:attrNameLst>
                                          <p:attrName>ppt_y</p:attrName>
                                        </p:attrNameLst>
                                      </p:cBhvr>
                                      <p:tavLst>
                                        <p:tav tm="0">
                                          <p:val>
                                            <p:strVal val="ppt_y"/>
                                          </p:val>
                                        </p:tav>
                                        <p:tav tm="100000">
                                          <p:val>
                                            <p:strVal val="ppt_y+.1"/>
                                          </p:val>
                                        </p:tav>
                                      </p:tavLst>
                                    </p:anim>
                                    <p:set>
                                      <p:cBhvr>
                                        <p:cTn id="135" dur="1" fill="hold">
                                          <p:stCondLst>
                                            <p:cond delay="999"/>
                                          </p:stCondLst>
                                        </p:cTn>
                                        <p:tgtEl>
                                          <p:spTgt spid="23"/>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42" presetClass="exit" presetSubtype="0" fill="hold" grpId="1" nodeType="clickEffect">
                                  <p:stCondLst>
                                    <p:cond delay="0"/>
                                  </p:stCondLst>
                                  <p:childTnLst>
                                    <p:animEffect transition="out" filter="fade">
                                      <p:cBhvr>
                                        <p:cTn id="139" dur="1000"/>
                                        <p:tgtEl>
                                          <p:spTgt spid="11"/>
                                        </p:tgtEl>
                                      </p:cBhvr>
                                    </p:animEffect>
                                    <p:anim calcmode="lin" valueType="num">
                                      <p:cBhvr>
                                        <p:cTn id="140" dur="1000"/>
                                        <p:tgtEl>
                                          <p:spTgt spid="11"/>
                                        </p:tgtEl>
                                        <p:attrNameLst>
                                          <p:attrName>ppt_x</p:attrName>
                                        </p:attrNameLst>
                                      </p:cBhvr>
                                      <p:tavLst>
                                        <p:tav tm="0">
                                          <p:val>
                                            <p:strVal val="ppt_x"/>
                                          </p:val>
                                        </p:tav>
                                        <p:tav tm="100000">
                                          <p:val>
                                            <p:strVal val="ppt_x"/>
                                          </p:val>
                                        </p:tav>
                                      </p:tavLst>
                                    </p:anim>
                                    <p:anim calcmode="lin" valueType="num">
                                      <p:cBhvr>
                                        <p:cTn id="141" dur="1000"/>
                                        <p:tgtEl>
                                          <p:spTgt spid="11"/>
                                        </p:tgtEl>
                                        <p:attrNameLst>
                                          <p:attrName>ppt_y</p:attrName>
                                        </p:attrNameLst>
                                      </p:cBhvr>
                                      <p:tavLst>
                                        <p:tav tm="0">
                                          <p:val>
                                            <p:strVal val="ppt_y"/>
                                          </p:val>
                                        </p:tav>
                                        <p:tav tm="100000">
                                          <p:val>
                                            <p:strVal val="ppt_y+.1"/>
                                          </p:val>
                                        </p:tav>
                                      </p:tavLst>
                                    </p:anim>
                                    <p:set>
                                      <p:cBhvr>
                                        <p:cTn id="142" dur="1" fill="hold">
                                          <p:stCondLst>
                                            <p:cond delay="999"/>
                                          </p:stCondLst>
                                        </p:cTn>
                                        <p:tgtEl>
                                          <p:spTgt spid="1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12"/>
                                        </p:tgtEl>
                                        <p:attrNameLst>
                                          <p:attrName>style.visibility</p:attrName>
                                        </p:attrNameLst>
                                      </p:cBhvr>
                                      <p:to>
                                        <p:strVal val="visible"/>
                                      </p:to>
                                    </p:set>
                                    <p:animEffect transition="in" filter="fade">
                                      <p:cBhvr>
                                        <p:cTn id="147" dur="1000"/>
                                        <p:tgtEl>
                                          <p:spTgt spid="12"/>
                                        </p:tgtEl>
                                      </p:cBhvr>
                                    </p:animEffect>
                                    <p:anim calcmode="lin" valueType="num">
                                      <p:cBhvr>
                                        <p:cTn id="148" dur="1000" fill="hold"/>
                                        <p:tgtEl>
                                          <p:spTgt spid="12"/>
                                        </p:tgtEl>
                                        <p:attrNameLst>
                                          <p:attrName>ppt_x</p:attrName>
                                        </p:attrNameLst>
                                      </p:cBhvr>
                                      <p:tavLst>
                                        <p:tav tm="0">
                                          <p:val>
                                            <p:strVal val="#ppt_x"/>
                                          </p:val>
                                        </p:tav>
                                        <p:tav tm="100000">
                                          <p:val>
                                            <p:strVal val="#ppt_x"/>
                                          </p:val>
                                        </p:tav>
                                      </p:tavLst>
                                    </p:anim>
                                    <p:anim calcmode="lin" valueType="num">
                                      <p:cBhvr>
                                        <p:cTn id="1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25"/>
                                        </p:tgtEl>
                                        <p:attrNameLst>
                                          <p:attrName>style.visibility</p:attrName>
                                        </p:attrNameLst>
                                      </p:cBhvr>
                                      <p:to>
                                        <p:strVal val="visible"/>
                                      </p:to>
                                    </p:set>
                                    <p:animEffect transition="in" filter="fade">
                                      <p:cBhvr>
                                        <p:cTn id="154" dur="1000"/>
                                        <p:tgtEl>
                                          <p:spTgt spid="25"/>
                                        </p:tgtEl>
                                      </p:cBhvr>
                                    </p:animEffect>
                                    <p:anim calcmode="lin" valueType="num">
                                      <p:cBhvr>
                                        <p:cTn id="155" dur="1000" fill="hold"/>
                                        <p:tgtEl>
                                          <p:spTgt spid="25"/>
                                        </p:tgtEl>
                                        <p:attrNameLst>
                                          <p:attrName>ppt_x</p:attrName>
                                        </p:attrNameLst>
                                      </p:cBhvr>
                                      <p:tavLst>
                                        <p:tav tm="0">
                                          <p:val>
                                            <p:strVal val="#ppt_x"/>
                                          </p:val>
                                        </p:tav>
                                        <p:tav tm="100000">
                                          <p:val>
                                            <p:strVal val="#ppt_x"/>
                                          </p:val>
                                        </p:tav>
                                      </p:tavLst>
                                    </p:anim>
                                    <p:anim calcmode="lin" valueType="num">
                                      <p:cBhvr>
                                        <p:cTn id="15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xit" presetSubtype="0" fill="hold" nodeType="clickEffect">
                                  <p:stCondLst>
                                    <p:cond delay="0"/>
                                  </p:stCondLst>
                                  <p:childTnLst>
                                    <p:animEffect transition="out" filter="fade">
                                      <p:cBhvr>
                                        <p:cTn id="160" dur="1000"/>
                                        <p:tgtEl>
                                          <p:spTgt spid="25"/>
                                        </p:tgtEl>
                                      </p:cBhvr>
                                    </p:animEffect>
                                    <p:anim calcmode="lin" valueType="num">
                                      <p:cBhvr>
                                        <p:cTn id="161" dur="1000"/>
                                        <p:tgtEl>
                                          <p:spTgt spid="25"/>
                                        </p:tgtEl>
                                        <p:attrNameLst>
                                          <p:attrName>ppt_x</p:attrName>
                                        </p:attrNameLst>
                                      </p:cBhvr>
                                      <p:tavLst>
                                        <p:tav tm="0">
                                          <p:val>
                                            <p:strVal val="ppt_x"/>
                                          </p:val>
                                        </p:tav>
                                        <p:tav tm="100000">
                                          <p:val>
                                            <p:strVal val="ppt_x"/>
                                          </p:val>
                                        </p:tav>
                                      </p:tavLst>
                                    </p:anim>
                                    <p:anim calcmode="lin" valueType="num">
                                      <p:cBhvr>
                                        <p:cTn id="162" dur="1000"/>
                                        <p:tgtEl>
                                          <p:spTgt spid="25"/>
                                        </p:tgtEl>
                                        <p:attrNameLst>
                                          <p:attrName>ppt_y</p:attrName>
                                        </p:attrNameLst>
                                      </p:cBhvr>
                                      <p:tavLst>
                                        <p:tav tm="0">
                                          <p:val>
                                            <p:strVal val="ppt_y"/>
                                          </p:val>
                                        </p:tav>
                                        <p:tav tm="100000">
                                          <p:val>
                                            <p:strVal val="ppt_y+.1"/>
                                          </p:val>
                                        </p:tav>
                                      </p:tavLst>
                                    </p:anim>
                                    <p:set>
                                      <p:cBhvr>
                                        <p:cTn id="163" dur="1" fill="hold">
                                          <p:stCondLst>
                                            <p:cond delay="999"/>
                                          </p:stCondLst>
                                        </p:cTn>
                                        <p:tgtEl>
                                          <p:spTgt spid="25"/>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42" presetClass="exit" presetSubtype="0" fill="hold" grpId="1" nodeType="clickEffect">
                                  <p:stCondLst>
                                    <p:cond delay="0"/>
                                  </p:stCondLst>
                                  <p:childTnLst>
                                    <p:animEffect transition="out" filter="fade">
                                      <p:cBhvr>
                                        <p:cTn id="167" dur="1000"/>
                                        <p:tgtEl>
                                          <p:spTgt spid="12"/>
                                        </p:tgtEl>
                                      </p:cBhvr>
                                    </p:animEffect>
                                    <p:anim calcmode="lin" valueType="num">
                                      <p:cBhvr>
                                        <p:cTn id="168" dur="1000"/>
                                        <p:tgtEl>
                                          <p:spTgt spid="12"/>
                                        </p:tgtEl>
                                        <p:attrNameLst>
                                          <p:attrName>ppt_x</p:attrName>
                                        </p:attrNameLst>
                                      </p:cBhvr>
                                      <p:tavLst>
                                        <p:tav tm="0">
                                          <p:val>
                                            <p:strVal val="ppt_x"/>
                                          </p:val>
                                        </p:tav>
                                        <p:tav tm="100000">
                                          <p:val>
                                            <p:strVal val="ppt_x"/>
                                          </p:val>
                                        </p:tav>
                                      </p:tavLst>
                                    </p:anim>
                                    <p:anim calcmode="lin" valueType="num">
                                      <p:cBhvr>
                                        <p:cTn id="169" dur="1000"/>
                                        <p:tgtEl>
                                          <p:spTgt spid="12"/>
                                        </p:tgtEl>
                                        <p:attrNameLst>
                                          <p:attrName>ppt_y</p:attrName>
                                        </p:attrNameLst>
                                      </p:cBhvr>
                                      <p:tavLst>
                                        <p:tav tm="0">
                                          <p:val>
                                            <p:strVal val="ppt_y"/>
                                          </p:val>
                                        </p:tav>
                                        <p:tav tm="100000">
                                          <p:val>
                                            <p:strVal val="ppt_y+.1"/>
                                          </p:val>
                                        </p:tav>
                                      </p:tavLst>
                                    </p:anim>
                                    <p:set>
                                      <p:cBhvr>
                                        <p:cTn id="170" dur="1" fill="hold">
                                          <p:stCondLst>
                                            <p:cond delay="999"/>
                                          </p:stCondLst>
                                        </p:cTn>
                                        <p:tgtEl>
                                          <p:spTgt spid="12"/>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32"/>
                                        </p:tgtEl>
                                        <p:attrNameLst>
                                          <p:attrName>style.visibility</p:attrName>
                                        </p:attrNameLst>
                                      </p:cBhvr>
                                      <p:to>
                                        <p:strVal val="visible"/>
                                      </p:to>
                                    </p:set>
                                    <p:animEffect transition="in" filter="fade">
                                      <p:cBhvr>
                                        <p:cTn id="175" dur="1000"/>
                                        <p:tgtEl>
                                          <p:spTgt spid="32"/>
                                        </p:tgtEl>
                                      </p:cBhvr>
                                    </p:animEffect>
                                    <p:anim calcmode="lin" valueType="num">
                                      <p:cBhvr>
                                        <p:cTn id="176" dur="1000" fill="hold"/>
                                        <p:tgtEl>
                                          <p:spTgt spid="32"/>
                                        </p:tgtEl>
                                        <p:attrNameLst>
                                          <p:attrName>ppt_x</p:attrName>
                                        </p:attrNameLst>
                                      </p:cBhvr>
                                      <p:tavLst>
                                        <p:tav tm="0">
                                          <p:val>
                                            <p:strVal val="#ppt_x"/>
                                          </p:val>
                                        </p:tav>
                                        <p:tav tm="100000">
                                          <p:val>
                                            <p:strVal val="#ppt_x"/>
                                          </p:val>
                                        </p:tav>
                                      </p:tavLst>
                                    </p:anim>
                                    <p:anim calcmode="lin" valueType="num">
                                      <p:cBhvr>
                                        <p:cTn id="17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29"/>
                                        </p:tgtEl>
                                        <p:attrNameLst>
                                          <p:attrName>style.visibility</p:attrName>
                                        </p:attrNameLst>
                                      </p:cBhvr>
                                      <p:to>
                                        <p:strVal val="visible"/>
                                      </p:to>
                                    </p:set>
                                    <p:animEffect transition="in" filter="fade">
                                      <p:cBhvr>
                                        <p:cTn id="182" dur="1000"/>
                                        <p:tgtEl>
                                          <p:spTgt spid="29"/>
                                        </p:tgtEl>
                                      </p:cBhvr>
                                    </p:animEffect>
                                    <p:anim calcmode="lin" valueType="num">
                                      <p:cBhvr>
                                        <p:cTn id="183" dur="1000" fill="hold"/>
                                        <p:tgtEl>
                                          <p:spTgt spid="29"/>
                                        </p:tgtEl>
                                        <p:attrNameLst>
                                          <p:attrName>ppt_x</p:attrName>
                                        </p:attrNameLst>
                                      </p:cBhvr>
                                      <p:tavLst>
                                        <p:tav tm="0">
                                          <p:val>
                                            <p:strVal val="#ppt_x"/>
                                          </p:val>
                                        </p:tav>
                                        <p:tav tm="100000">
                                          <p:val>
                                            <p:strVal val="#ppt_x"/>
                                          </p:val>
                                        </p:tav>
                                      </p:tavLst>
                                    </p:anim>
                                    <p:anim calcmode="lin" valueType="num">
                                      <p:cBhvr>
                                        <p:cTn id="18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xit" presetSubtype="0" fill="hold" nodeType="clickEffect">
                                  <p:stCondLst>
                                    <p:cond delay="0"/>
                                  </p:stCondLst>
                                  <p:childTnLst>
                                    <p:animEffect transition="out" filter="fade">
                                      <p:cBhvr>
                                        <p:cTn id="188" dur="1000"/>
                                        <p:tgtEl>
                                          <p:spTgt spid="29"/>
                                        </p:tgtEl>
                                      </p:cBhvr>
                                    </p:animEffect>
                                    <p:anim calcmode="lin" valueType="num">
                                      <p:cBhvr>
                                        <p:cTn id="189" dur="1000"/>
                                        <p:tgtEl>
                                          <p:spTgt spid="29"/>
                                        </p:tgtEl>
                                        <p:attrNameLst>
                                          <p:attrName>ppt_x</p:attrName>
                                        </p:attrNameLst>
                                      </p:cBhvr>
                                      <p:tavLst>
                                        <p:tav tm="0">
                                          <p:val>
                                            <p:strVal val="ppt_x"/>
                                          </p:val>
                                        </p:tav>
                                        <p:tav tm="100000">
                                          <p:val>
                                            <p:strVal val="ppt_x"/>
                                          </p:val>
                                        </p:tav>
                                      </p:tavLst>
                                    </p:anim>
                                    <p:anim calcmode="lin" valueType="num">
                                      <p:cBhvr>
                                        <p:cTn id="190" dur="1000"/>
                                        <p:tgtEl>
                                          <p:spTgt spid="29"/>
                                        </p:tgtEl>
                                        <p:attrNameLst>
                                          <p:attrName>ppt_y</p:attrName>
                                        </p:attrNameLst>
                                      </p:cBhvr>
                                      <p:tavLst>
                                        <p:tav tm="0">
                                          <p:val>
                                            <p:strVal val="ppt_y"/>
                                          </p:val>
                                        </p:tav>
                                        <p:tav tm="100000">
                                          <p:val>
                                            <p:strVal val="ppt_y+.1"/>
                                          </p:val>
                                        </p:tav>
                                      </p:tavLst>
                                    </p:anim>
                                    <p:set>
                                      <p:cBhvr>
                                        <p:cTn id="191" dur="1" fill="hold">
                                          <p:stCondLst>
                                            <p:cond delay="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078"/>
            <a:ext cx="11769213" cy="1426377"/>
          </a:xfrm>
        </p:spPr>
        <p:txBody>
          <a:bodyPr>
            <a:normAutofit fontScale="90000"/>
          </a:bodyPr>
          <a:lstStyle/>
          <a:p>
            <a:pPr algn="ctr"/>
            <a:r>
              <a:rPr lang="en-US" sz="5400" dirty="0" smtClean="0">
                <a:latin typeface="Arial" panose="020B0604020202020204" pitchFamily="34" charset="0"/>
                <a:cs typeface="Arial" panose="020B0604020202020204" pitchFamily="34" charset="0"/>
              </a:rPr>
              <a:t>Well drilling rig operator </a:t>
            </a:r>
            <a:br>
              <a:rPr lang="en-US" sz="5400"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instructions</a:t>
            </a:r>
            <a:endParaRPr lang="en-US" sz="5400" dirty="0">
              <a:latin typeface="Arial" panose="020B0604020202020204" pitchFamily="34" charset="0"/>
              <a:cs typeface="Arial" panose="020B0604020202020204" pitchFamily="34" charset="0"/>
            </a:endParaRPr>
          </a:p>
        </p:txBody>
      </p:sp>
      <p:sp>
        <p:nvSpPr>
          <p:cNvPr id="5" name="TextBox 4"/>
          <p:cNvSpPr txBox="1"/>
          <p:nvPr/>
        </p:nvSpPr>
        <p:spPr>
          <a:xfrm>
            <a:off x="0" y="5837208"/>
            <a:ext cx="12192000" cy="954107"/>
          </a:xfrm>
          <a:prstGeom prst="rect">
            <a:avLst/>
          </a:prstGeom>
          <a:solidFill>
            <a:schemeClr val="tx1"/>
          </a:solidFill>
        </p:spPr>
        <p:txBody>
          <a:bodyPr wrap="square" rtlCol="0">
            <a:spAutoFit/>
          </a:bodyPr>
          <a:lstStyle/>
          <a:p>
            <a:pPr algn="ctr"/>
            <a:r>
              <a:rPr lang="en-US" sz="2800" b="1" dirty="0" smtClean="0">
                <a:solidFill>
                  <a:schemeClr val="tx2">
                    <a:lumMod val="75000"/>
                  </a:schemeClr>
                </a:solidFill>
                <a:latin typeface="Arial" panose="020B0604020202020204" pitchFamily="34" charset="0"/>
                <a:cs typeface="Arial" panose="020B0604020202020204" pitchFamily="34" charset="0"/>
              </a:rPr>
              <a:t>Carry the total Allocated Property Value by county and school district to the CAB-03’s</a:t>
            </a:r>
          </a:p>
        </p:txBody>
      </p:sp>
      <p:pic>
        <p:nvPicPr>
          <p:cNvPr id="3" name="Picture 2"/>
          <p:cNvPicPr>
            <a:picLocks noChangeAspect="1"/>
          </p:cNvPicPr>
          <p:nvPr/>
        </p:nvPicPr>
        <p:blipFill>
          <a:blip r:embed="rId2"/>
          <a:stretch>
            <a:fillRect/>
          </a:stretch>
        </p:blipFill>
        <p:spPr>
          <a:xfrm>
            <a:off x="4446484" y="1758969"/>
            <a:ext cx="3299032" cy="4006724"/>
          </a:xfrm>
          <a:prstGeom prst="rect">
            <a:avLst/>
          </a:prstGeom>
        </p:spPr>
      </p:pic>
    </p:spTree>
    <p:extLst>
      <p:ext uri="{BB962C8B-B14F-4D97-AF65-F5344CB8AC3E}">
        <p14:creationId xmlns:p14="http://schemas.microsoft.com/office/powerpoint/2010/main" val="2648800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078"/>
            <a:ext cx="11769213" cy="826317"/>
          </a:xfrm>
        </p:spPr>
        <p:txBody>
          <a:bodyPr>
            <a:normAutofit fontScale="90000"/>
          </a:bodyPr>
          <a:lstStyle/>
          <a:p>
            <a:pPr algn="ctr"/>
            <a:r>
              <a:rPr lang="en-US" sz="5400" dirty="0" smtClean="0">
                <a:latin typeface="Arial" panose="020B0604020202020204" pitchFamily="34" charset="0"/>
                <a:cs typeface="Arial" panose="020B0604020202020204" pitchFamily="34" charset="0"/>
              </a:rPr>
              <a:t>Summary</a:t>
            </a:r>
            <a:endParaRPr lang="en-US" sz="5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7175157" y="1281173"/>
            <a:ext cx="4236199" cy="5144928"/>
          </a:xfrm>
          <a:prstGeom prst="rect">
            <a:avLst/>
          </a:prstGeom>
        </p:spPr>
      </p:pic>
      <p:pic>
        <p:nvPicPr>
          <p:cNvPr id="4" name="Picture 3"/>
          <p:cNvPicPr>
            <a:picLocks noChangeAspect="1"/>
          </p:cNvPicPr>
          <p:nvPr/>
        </p:nvPicPr>
        <p:blipFill>
          <a:blip r:embed="rId3"/>
          <a:stretch>
            <a:fillRect/>
          </a:stretch>
        </p:blipFill>
        <p:spPr>
          <a:xfrm>
            <a:off x="663162" y="1281173"/>
            <a:ext cx="4180686" cy="5185529"/>
          </a:xfrm>
          <a:prstGeom prst="rect">
            <a:avLst/>
          </a:prstGeom>
        </p:spPr>
      </p:pic>
    </p:spTree>
    <p:extLst>
      <p:ext uri="{BB962C8B-B14F-4D97-AF65-F5344CB8AC3E}">
        <p14:creationId xmlns:p14="http://schemas.microsoft.com/office/powerpoint/2010/main" val="2583340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1226" y="211578"/>
            <a:ext cx="5613400" cy="2492990"/>
          </a:xfrm>
          <a:prstGeom prst="rect">
            <a:avLst/>
          </a:prstGeom>
          <a:solidFill>
            <a:schemeClr val="tx2">
              <a:lumMod val="50000"/>
            </a:schemeClr>
          </a:solidFill>
        </p:spPr>
        <p:txBody>
          <a:bodyPr wrap="square" rtlCol="0">
            <a:spAutoFit/>
          </a:bodyPr>
          <a:lstStyle/>
          <a:p>
            <a:pPr algn="ctr"/>
            <a:r>
              <a:rPr lang="en-US" sz="1600" b="1" u="sng" dirty="0" smtClean="0">
                <a:latin typeface="Arial" panose="020B0604020202020204" pitchFamily="34" charset="0"/>
                <a:cs typeface="Arial" panose="020B0604020202020204" pitchFamily="34" charset="0"/>
              </a:rPr>
              <a:t>Bucket 1</a:t>
            </a:r>
          </a:p>
          <a:p>
            <a:pPr algn="ctr"/>
            <a:endParaRPr lang="en-US" sz="900" b="1" u="sng"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Production Equipment Ad Valorem Tax - § 7-34-1 </a:t>
            </a:r>
            <a:r>
              <a:rPr lang="en-US" sz="1400" b="1" i="1" dirty="0" smtClean="0">
                <a:latin typeface="Arial" panose="020B0604020202020204" pitchFamily="34" charset="0"/>
                <a:cs typeface="Arial" panose="020B0604020202020204" pitchFamily="34" charset="0"/>
              </a:rPr>
              <a:t>et seq</a:t>
            </a:r>
            <a:r>
              <a:rPr lang="en-US" sz="1400" b="1" dirty="0" smtClean="0">
                <a:latin typeface="Arial" panose="020B0604020202020204" pitchFamily="34" charset="0"/>
                <a:cs typeface="Arial" panose="020B0604020202020204" pitchFamily="34" charset="0"/>
              </a:rPr>
              <a:t>.</a:t>
            </a:r>
          </a:p>
          <a:p>
            <a:pPr algn="ctr"/>
            <a:endParaRPr lang="en-US" sz="1200" b="1" dirty="0" smtClean="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dirty="0" smtClean="0">
                <a:latin typeface="Arial" panose="020B0604020202020204" pitchFamily="34" charset="0"/>
                <a:cs typeface="Arial" panose="020B0604020202020204" pitchFamily="34" charset="0"/>
              </a:rPr>
              <a:t>“Equipment” is wells and non mobile equipment used at a production unit in connection with severance, treatment or storage of production unit products. § 7-34-2 (G).</a:t>
            </a:r>
          </a:p>
          <a:p>
            <a:pPr marL="171450" indent="-171450" algn="just">
              <a:buFont typeface="Arial" panose="020B0604020202020204" pitchFamily="34" charset="0"/>
              <a:buChar char="•"/>
            </a:pPr>
            <a:endParaRPr lang="en-US" sz="1050" dirty="0" smtClean="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If  the property meets this definition, it is </a:t>
            </a:r>
            <a:r>
              <a:rPr lang="en-US" sz="1200" u="sng" dirty="0" smtClean="0">
                <a:latin typeface="Arial" panose="020B0604020202020204" pitchFamily="34" charset="0"/>
                <a:cs typeface="Arial" panose="020B0604020202020204" pitchFamily="34" charset="0"/>
              </a:rPr>
              <a:t>not valued for the property taxation purposes AT ALL</a:t>
            </a:r>
            <a:r>
              <a:rPr lang="en-US" sz="1200" dirty="0" smtClean="0">
                <a:latin typeface="Arial" panose="020B0604020202020204" pitchFamily="34" charset="0"/>
                <a:cs typeface="Arial" panose="020B0604020202020204" pitchFamily="34" charset="0"/>
              </a:rPr>
              <a:t>. §§ 7-36-7 (B) (2), 7-34-5.</a:t>
            </a:r>
          </a:p>
          <a:p>
            <a:pPr marL="171450" indent="-171450" algn="just">
              <a:buFont typeface="Arial" panose="020B0604020202020204" pitchFamily="34" charset="0"/>
              <a:buChar char="•"/>
            </a:pPr>
            <a:endParaRPr lang="en-US" sz="1050" dirty="0" smtClean="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dirty="0" smtClean="0">
                <a:latin typeface="Arial" panose="020B0604020202020204" pitchFamily="34" charset="0"/>
                <a:cs typeface="Arial" panose="020B0604020202020204" pitchFamily="34" charset="0"/>
              </a:rPr>
              <a:t>Mill rates established by DFA apply to the value of the product severed as proxy for equipment valuation.</a:t>
            </a:r>
            <a:endParaRPr lang="en-US" sz="1200" b="1" dirty="0">
              <a:latin typeface="Arial" panose="020B0604020202020204" pitchFamily="34" charset="0"/>
              <a:cs typeface="Arial" panose="020B0604020202020204" pitchFamily="34" charset="0"/>
            </a:endParaRPr>
          </a:p>
        </p:txBody>
      </p:sp>
      <p:sp>
        <p:nvSpPr>
          <p:cNvPr id="6" name="TextBox 5"/>
          <p:cNvSpPr txBox="1"/>
          <p:nvPr/>
        </p:nvSpPr>
        <p:spPr>
          <a:xfrm>
            <a:off x="221226" y="2946207"/>
            <a:ext cx="5613400" cy="3754874"/>
          </a:xfrm>
          <a:prstGeom prst="rect">
            <a:avLst/>
          </a:prstGeom>
          <a:solidFill>
            <a:schemeClr val="tx1"/>
          </a:solidFill>
        </p:spPr>
        <p:txBody>
          <a:bodyPr wrap="square" rtlCol="0">
            <a:spAutoFit/>
          </a:bodyPr>
          <a:lstStyle/>
          <a:p>
            <a:pPr algn="ctr"/>
            <a:r>
              <a:rPr lang="en-US" sz="1600" b="1" u="sng" dirty="0">
                <a:solidFill>
                  <a:schemeClr val="tx2">
                    <a:lumMod val="75000"/>
                  </a:schemeClr>
                </a:solidFill>
                <a:latin typeface="Arial" panose="020B0604020202020204" pitchFamily="34" charset="0"/>
                <a:cs typeface="Arial" panose="020B0604020202020204" pitchFamily="34" charset="0"/>
              </a:rPr>
              <a:t>Bucket </a:t>
            </a:r>
            <a:r>
              <a:rPr lang="en-US" sz="1600" b="1" u="sng" dirty="0" smtClean="0">
                <a:solidFill>
                  <a:schemeClr val="tx2">
                    <a:lumMod val="75000"/>
                  </a:schemeClr>
                </a:solidFill>
                <a:latin typeface="Arial" panose="020B0604020202020204" pitchFamily="34" charset="0"/>
                <a:cs typeface="Arial" panose="020B0604020202020204" pitchFamily="34" charset="0"/>
              </a:rPr>
              <a:t>2</a:t>
            </a:r>
            <a:endParaRPr lang="en-US" sz="1600" b="1" u="sng" dirty="0">
              <a:solidFill>
                <a:schemeClr val="tx2">
                  <a:lumMod val="75000"/>
                </a:schemeClr>
              </a:solidFill>
              <a:latin typeface="Arial" panose="020B0604020202020204" pitchFamily="34" charset="0"/>
              <a:cs typeface="Arial" panose="020B0604020202020204" pitchFamily="34" charset="0"/>
            </a:endParaRPr>
          </a:p>
          <a:p>
            <a:endParaRPr lang="en-US" sz="1050" b="1" dirty="0" smtClean="0">
              <a:solidFill>
                <a:schemeClr val="tx2">
                  <a:lumMod val="75000"/>
                </a:schemeClr>
              </a:solidFill>
              <a:latin typeface="Arial" panose="020B0604020202020204" pitchFamily="34" charset="0"/>
              <a:cs typeface="Arial" panose="020B0604020202020204" pitchFamily="34" charset="0"/>
            </a:endParaRPr>
          </a:p>
          <a:p>
            <a:pPr algn="ctr"/>
            <a:r>
              <a:rPr lang="en-US" sz="1400" b="1" dirty="0" smtClean="0">
                <a:solidFill>
                  <a:schemeClr val="tx2">
                    <a:lumMod val="75000"/>
                  </a:schemeClr>
                </a:solidFill>
                <a:latin typeface="Arial" panose="020B0604020202020204" pitchFamily="34" charset="0"/>
                <a:cs typeface="Arial" panose="020B0604020202020204" pitchFamily="34" charset="0"/>
              </a:rPr>
              <a:t>State (Centrally) Assessed Pipeline Property - §§ 7-36-2, 7-36-27</a:t>
            </a:r>
          </a:p>
          <a:p>
            <a:pPr algn="ctr"/>
            <a:endParaRPr lang="en-US" sz="1050" b="1" dirty="0">
              <a:solidFill>
                <a:schemeClr val="tx2">
                  <a:lumMod val="75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400" b="1" dirty="0" smtClean="0">
                <a:solidFill>
                  <a:schemeClr val="tx2">
                    <a:lumMod val="75000"/>
                  </a:schemeClr>
                </a:solidFill>
                <a:latin typeface="Arial" panose="020B0604020202020204" pitchFamily="34" charset="0"/>
                <a:cs typeface="Arial" panose="020B0604020202020204" pitchFamily="34" charset="0"/>
              </a:rPr>
              <a:t>TRD has responsibility for valuing all property that is subject to valuation and that is “used in a pipeline business.”</a:t>
            </a:r>
          </a:p>
          <a:p>
            <a:pPr marL="285750" indent="-285750" algn="just">
              <a:buFont typeface="Arial" panose="020B0604020202020204" pitchFamily="34" charset="0"/>
              <a:buChar char="•"/>
            </a:pPr>
            <a:r>
              <a:rPr lang="en-US" sz="1400" b="1" dirty="0" smtClean="0">
                <a:solidFill>
                  <a:schemeClr val="tx2">
                    <a:lumMod val="75000"/>
                  </a:schemeClr>
                </a:solidFill>
                <a:latin typeface="Arial" panose="020B0604020202020204" pitchFamily="34" charset="0"/>
                <a:cs typeface="Arial" panose="020B0604020202020204" pitchFamily="34" charset="0"/>
              </a:rPr>
              <a:t>Pipeline is all pipe and appurtenances used in a gathering, transmission, or distribution business, except in-plant pipeline, direct customer distribution line, and small sales meters. § 7-36-27 (B)(8).</a:t>
            </a:r>
          </a:p>
          <a:p>
            <a:pPr marL="285750" indent="-285750" algn="just">
              <a:buFont typeface="Arial" panose="020B0604020202020204" pitchFamily="34" charset="0"/>
              <a:buChar char="•"/>
            </a:pPr>
            <a:r>
              <a:rPr lang="en-US" sz="1400" b="1" dirty="0" smtClean="0">
                <a:solidFill>
                  <a:schemeClr val="tx2">
                    <a:lumMod val="75000"/>
                  </a:schemeClr>
                </a:solidFill>
                <a:latin typeface="Arial" panose="020B0604020202020204" pitchFamily="34" charset="0"/>
                <a:cs typeface="Arial" panose="020B0604020202020204" pitchFamily="34" charset="0"/>
              </a:rPr>
              <a:t>Valuation method:</a:t>
            </a:r>
          </a:p>
          <a:p>
            <a:pPr marL="742950" lvl="1" indent="-285750" algn="just">
              <a:buFont typeface="Arial" panose="020B0604020202020204" pitchFamily="34" charset="0"/>
              <a:buChar char="•"/>
            </a:pPr>
            <a:r>
              <a:rPr lang="en-US" sz="1050" b="1" dirty="0" smtClean="0">
                <a:solidFill>
                  <a:schemeClr val="tx2">
                    <a:lumMod val="75000"/>
                  </a:schemeClr>
                </a:solidFill>
                <a:latin typeface="Arial" panose="020B0604020202020204" pitchFamily="34" charset="0"/>
                <a:cs typeface="Arial" panose="020B0604020202020204" pitchFamily="34" charset="0"/>
              </a:rPr>
              <a:t>Small sales meters – per schedule set by TRD, which is based on average acquisition cost less average accumulated depreciation.</a:t>
            </a:r>
          </a:p>
          <a:p>
            <a:pPr marL="742950" lvl="1" indent="-285750" algn="just">
              <a:buFont typeface="Arial" panose="020B0604020202020204" pitchFamily="34" charset="0"/>
              <a:buChar char="•"/>
            </a:pPr>
            <a:r>
              <a:rPr lang="en-US" sz="1050" b="1" dirty="0" smtClean="0">
                <a:solidFill>
                  <a:schemeClr val="tx2">
                    <a:lumMod val="75000"/>
                  </a:schemeClr>
                </a:solidFill>
                <a:latin typeface="Arial" panose="020B0604020202020204" pitchFamily="34" charset="0"/>
                <a:cs typeface="Arial" panose="020B0604020202020204" pitchFamily="34" charset="0"/>
              </a:rPr>
              <a:t>Pipeline – acquisition cost less depreciation less other justifiable factors with a valuation floor of not &lt; 20% of acquisition cost</a:t>
            </a:r>
          </a:p>
          <a:p>
            <a:pPr marL="742950" lvl="1" indent="-285750" algn="just">
              <a:buFont typeface="Arial" panose="020B0604020202020204" pitchFamily="34" charset="0"/>
              <a:buChar char="•"/>
            </a:pPr>
            <a:r>
              <a:rPr lang="en-US" sz="1050" b="1" dirty="0" smtClean="0">
                <a:solidFill>
                  <a:schemeClr val="tx2">
                    <a:lumMod val="75000"/>
                  </a:schemeClr>
                </a:solidFill>
                <a:latin typeface="Arial" panose="020B0604020202020204" pitchFamily="34" charset="0"/>
                <a:cs typeface="Arial" panose="020B0604020202020204" pitchFamily="34" charset="0"/>
              </a:rPr>
              <a:t>Construction-work-in-progress (the total balances of work orders for construction/installation on the last day of the previous year) – 50% of the amount expended and entered on the accounting records of taxpayer as of 12/31 of the previous year.</a:t>
            </a:r>
            <a:endParaRPr lang="en-US" sz="1200" b="1" dirty="0">
              <a:solidFill>
                <a:schemeClr val="tx2">
                  <a:lumMod val="75000"/>
                </a:schemeClr>
              </a:solidFill>
              <a:latin typeface="Arial" panose="020B0604020202020204" pitchFamily="34" charset="0"/>
              <a:cs typeface="Arial" panose="020B0604020202020204" pitchFamily="34" charset="0"/>
            </a:endParaRPr>
          </a:p>
        </p:txBody>
      </p:sp>
      <p:sp>
        <p:nvSpPr>
          <p:cNvPr id="7" name="TextBox 6"/>
          <p:cNvSpPr txBox="1"/>
          <p:nvPr/>
        </p:nvSpPr>
        <p:spPr>
          <a:xfrm>
            <a:off x="6253018" y="211578"/>
            <a:ext cx="5708937" cy="2369880"/>
          </a:xfrm>
          <a:prstGeom prst="rect">
            <a:avLst/>
          </a:prstGeom>
          <a:solidFill>
            <a:schemeClr val="tx1"/>
          </a:solidFill>
        </p:spPr>
        <p:txBody>
          <a:bodyPr wrap="square" rtlCol="0">
            <a:spAutoFit/>
          </a:bodyPr>
          <a:lstStyle/>
          <a:p>
            <a:pPr algn="ctr"/>
            <a:r>
              <a:rPr lang="en-US" sz="1600" b="1" u="sng" dirty="0">
                <a:solidFill>
                  <a:schemeClr val="tx2">
                    <a:lumMod val="75000"/>
                  </a:schemeClr>
                </a:solidFill>
                <a:latin typeface="Arial" panose="020B0604020202020204" pitchFamily="34" charset="0"/>
                <a:cs typeface="Arial" panose="020B0604020202020204" pitchFamily="34" charset="0"/>
              </a:rPr>
              <a:t>Bucket </a:t>
            </a:r>
            <a:r>
              <a:rPr lang="en-US" sz="1600" b="1" u="sng" dirty="0" smtClean="0">
                <a:solidFill>
                  <a:schemeClr val="tx2">
                    <a:lumMod val="75000"/>
                  </a:schemeClr>
                </a:solidFill>
                <a:latin typeface="Arial" panose="020B0604020202020204" pitchFamily="34" charset="0"/>
                <a:cs typeface="Arial" panose="020B0604020202020204" pitchFamily="34" charset="0"/>
              </a:rPr>
              <a:t>3</a:t>
            </a:r>
            <a:endParaRPr lang="en-US" sz="1600" b="1" u="sng" dirty="0">
              <a:solidFill>
                <a:schemeClr val="tx2">
                  <a:lumMod val="75000"/>
                </a:schemeClr>
              </a:solidFill>
              <a:latin typeface="Arial" panose="020B0604020202020204" pitchFamily="34" charset="0"/>
              <a:cs typeface="Arial" panose="020B0604020202020204" pitchFamily="34" charset="0"/>
            </a:endParaRPr>
          </a:p>
          <a:p>
            <a:endParaRPr lang="en-US" sz="1200" b="1" dirty="0" smtClean="0">
              <a:solidFill>
                <a:schemeClr val="tx2">
                  <a:lumMod val="75000"/>
                </a:schemeClr>
              </a:solidFill>
              <a:latin typeface="Arial" panose="020B0604020202020204" pitchFamily="34" charset="0"/>
              <a:cs typeface="Arial" panose="020B0604020202020204" pitchFamily="34" charset="0"/>
            </a:endParaRPr>
          </a:p>
          <a:p>
            <a:pPr algn="ctr"/>
            <a:r>
              <a:rPr lang="en-US" sz="1200" b="1" dirty="0" smtClean="0">
                <a:solidFill>
                  <a:schemeClr val="tx2">
                    <a:lumMod val="75000"/>
                  </a:schemeClr>
                </a:solidFill>
                <a:latin typeface="Arial" panose="020B0604020202020204" pitchFamily="34" charset="0"/>
                <a:cs typeface="Arial" panose="020B0604020202020204" pitchFamily="34" charset="0"/>
              </a:rPr>
              <a:t>Locally Assessed Pipeline Property – NMAC 3.6.5.34(B)</a:t>
            </a:r>
          </a:p>
          <a:p>
            <a:pPr algn="ctr"/>
            <a:endParaRPr lang="en-US" sz="1200" b="1" dirty="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b="1" dirty="0" smtClean="0">
                <a:solidFill>
                  <a:schemeClr val="tx2">
                    <a:lumMod val="75000"/>
                  </a:schemeClr>
                </a:solidFill>
                <a:latin typeface="Arial" panose="020B0604020202020204" pitchFamily="34" charset="0"/>
                <a:cs typeface="Arial" panose="020B0604020202020204" pitchFamily="34" charset="0"/>
              </a:rPr>
              <a:t>This bucket contains pipeline, tanks, sales meters and plants that are </a:t>
            </a:r>
            <a:r>
              <a:rPr lang="en-US" sz="1200" b="1" u="sng" dirty="0" smtClean="0">
                <a:solidFill>
                  <a:schemeClr val="tx2">
                    <a:lumMod val="75000"/>
                  </a:schemeClr>
                </a:solidFill>
                <a:latin typeface="Arial" panose="020B0604020202020204" pitchFamily="34" charset="0"/>
                <a:cs typeface="Arial" panose="020B0604020202020204" pitchFamily="34" charset="0"/>
              </a:rPr>
              <a:t>not</a:t>
            </a:r>
            <a:endParaRPr lang="en-US" sz="1200" b="1" dirty="0">
              <a:solidFill>
                <a:schemeClr val="tx2">
                  <a:lumMod val="75000"/>
                </a:schemeClr>
              </a:solidFill>
              <a:latin typeface="Arial" panose="020B0604020202020204" pitchFamily="34" charset="0"/>
              <a:cs typeface="Arial" panose="020B0604020202020204" pitchFamily="34" charset="0"/>
            </a:endParaRPr>
          </a:p>
          <a:p>
            <a:pPr algn="just"/>
            <a:r>
              <a:rPr lang="en-US" sz="1200" b="1" dirty="0" smtClean="0">
                <a:solidFill>
                  <a:schemeClr val="tx2">
                    <a:lumMod val="75000"/>
                  </a:schemeClr>
                </a:solidFill>
                <a:latin typeface="Arial" panose="020B0604020202020204" pitchFamily="34" charset="0"/>
                <a:cs typeface="Arial" panose="020B0604020202020204" pitchFamily="34" charset="0"/>
              </a:rPr>
              <a:t>	(a) used in the conduct of pipeline business, (b) used in a public</a:t>
            </a:r>
          </a:p>
          <a:p>
            <a:pPr algn="just"/>
            <a:r>
              <a:rPr lang="en-US" sz="1200" b="1" dirty="0">
                <a:solidFill>
                  <a:schemeClr val="tx2">
                    <a:lumMod val="75000"/>
                  </a:schemeClr>
                </a:solidFill>
                <a:latin typeface="Arial" panose="020B0604020202020204" pitchFamily="34" charset="0"/>
                <a:cs typeface="Arial" panose="020B0604020202020204" pitchFamily="34" charset="0"/>
              </a:rPr>
              <a:t>	</a:t>
            </a:r>
            <a:r>
              <a:rPr lang="en-US" sz="1200" b="1" dirty="0" smtClean="0">
                <a:solidFill>
                  <a:schemeClr val="tx2">
                    <a:lumMod val="75000"/>
                  </a:schemeClr>
                </a:solidFill>
                <a:latin typeface="Arial" panose="020B0604020202020204" pitchFamily="34" charset="0"/>
                <a:cs typeface="Arial" panose="020B0604020202020204" pitchFamily="34" charset="0"/>
              </a:rPr>
              <a:t>utility, or (c) necessary to the proper functioning of either.</a:t>
            </a:r>
          </a:p>
          <a:p>
            <a:pPr algn="just"/>
            <a:endParaRPr lang="en-US" sz="1200" b="1" dirty="0" smtClean="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b="1" dirty="0" smtClean="0">
                <a:solidFill>
                  <a:schemeClr val="tx2">
                    <a:lumMod val="75000"/>
                  </a:schemeClr>
                </a:solidFill>
                <a:latin typeface="Arial" panose="020B0604020202020204" pitchFamily="34" charset="0"/>
                <a:cs typeface="Arial" panose="020B0604020202020204" pitchFamily="34" charset="0"/>
              </a:rPr>
              <a:t>This property is locally valued </a:t>
            </a:r>
            <a:r>
              <a:rPr lang="en-US" sz="1200" b="1" u="sng" dirty="0" smtClean="0">
                <a:solidFill>
                  <a:schemeClr val="tx2">
                    <a:lumMod val="75000"/>
                  </a:schemeClr>
                </a:solidFill>
                <a:latin typeface="Arial" panose="020B0604020202020204" pitchFamily="34" charset="0"/>
                <a:cs typeface="Arial" panose="020B0604020202020204" pitchFamily="34" charset="0"/>
              </a:rPr>
              <a:t>by the county assessors.</a:t>
            </a:r>
          </a:p>
          <a:p>
            <a:pPr marL="171450" indent="-171450" algn="just">
              <a:buFont typeface="Arial" panose="020B0604020202020204" pitchFamily="34" charset="0"/>
              <a:buChar char="•"/>
            </a:pPr>
            <a:endParaRPr lang="en-US" sz="1200" b="1" dirty="0" smtClean="0">
              <a:solidFill>
                <a:schemeClr val="tx2">
                  <a:lumMod val="75000"/>
                </a:schemeClr>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b="1" dirty="0" smtClean="0">
                <a:solidFill>
                  <a:schemeClr val="tx2">
                    <a:lumMod val="75000"/>
                  </a:schemeClr>
                </a:solidFill>
                <a:latin typeface="Arial" panose="020B0604020202020204" pitchFamily="34" charset="0"/>
                <a:cs typeface="Arial" panose="020B0604020202020204" pitchFamily="34" charset="0"/>
              </a:rPr>
              <a:t>Property in this bucket is </a:t>
            </a:r>
            <a:r>
              <a:rPr lang="en-US" sz="1200" b="1" u="sng" dirty="0" smtClean="0">
                <a:solidFill>
                  <a:schemeClr val="tx2">
                    <a:lumMod val="75000"/>
                  </a:schemeClr>
                </a:solidFill>
                <a:latin typeface="Arial" panose="020B0604020202020204" pitchFamily="34" charset="0"/>
                <a:cs typeface="Arial" panose="020B0604020202020204" pitchFamily="34" charset="0"/>
              </a:rPr>
              <a:t>valued under the same statutory methodology</a:t>
            </a:r>
            <a:r>
              <a:rPr lang="en-US" sz="1200" b="1" dirty="0" smtClean="0">
                <a:solidFill>
                  <a:schemeClr val="tx2">
                    <a:lumMod val="75000"/>
                  </a:schemeClr>
                </a:solidFill>
                <a:latin typeface="Arial" panose="020B0604020202020204" pitchFamily="34" charset="0"/>
                <a:cs typeface="Arial" panose="020B0604020202020204" pitchFamily="34" charset="0"/>
              </a:rPr>
              <a:t> as Bucket 2, state (centrally) assessed pipeline property. </a:t>
            </a:r>
          </a:p>
        </p:txBody>
      </p:sp>
      <p:sp>
        <p:nvSpPr>
          <p:cNvPr id="8" name="TextBox 7"/>
          <p:cNvSpPr txBox="1"/>
          <p:nvPr/>
        </p:nvSpPr>
        <p:spPr>
          <a:xfrm>
            <a:off x="6253018" y="2946207"/>
            <a:ext cx="5708937" cy="3662541"/>
          </a:xfrm>
          <a:prstGeom prst="rect">
            <a:avLst/>
          </a:prstGeom>
          <a:solidFill>
            <a:schemeClr val="tx2">
              <a:lumMod val="50000"/>
            </a:schemeClr>
          </a:solidFill>
        </p:spPr>
        <p:txBody>
          <a:bodyPr wrap="square" rtlCol="0">
            <a:spAutoFit/>
          </a:bodyPr>
          <a:lstStyle/>
          <a:p>
            <a:pPr algn="ctr"/>
            <a:r>
              <a:rPr lang="en-US" sz="1600" b="1" u="sng" dirty="0">
                <a:latin typeface="Arial" panose="020B0604020202020204" pitchFamily="34" charset="0"/>
                <a:cs typeface="Arial" panose="020B0604020202020204" pitchFamily="34" charset="0"/>
              </a:rPr>
              <a:t>Bucket </a:t>
            </a:r>
            <a:r>
              <a:rPr lang="en-US" sz="1600" b="1" u="sng" dirty="0" smtClean="0">
                <a:latin typeface="Arial" panose="020B0604020202020204" pitchFamily="34" charset="0"/>
                <a:cs typeface="Arial" panose="020B0604020202020204" pitchFamily="34" charset="0"/>
              </a:rPr>
              <a:t>4</a:t>
            </a:r>
            <a:endParaRPr lang="en-US" sz="1600" b="1" u="sng" dirty="0">
              <a:latin typeface="Arial" panose="020B0604020202020204" pitchFamily="34" charset="0"/>
              <a:cs typeface="Arial" panose="020B0604020202020204" pitchFamily="34" charset="0"/>
            </a:endParaRPr>
          </a:p>
          <a:p>
            <a:endParaRPr lang="en-US" sz="1200" b="1" dirty="0" smtClean="0">
              <a:solidFill>
                <a:schemeClr val="tx2">
                  <a:lumMod val="75000"/>
                </a:schemeClr>
              </a:solidFill>
              <a:latin typeface="Arial" panose="020B0604020202020204" pitchFamily="34" charset="0"/>
              <a:cs typeface="Arial" panose="020B0604020202020204" pitchFamily="34" charset="0"/>
            </a:endParaRPr>
          </a:p>
          <a:p>
            <a:pPr algn="ctr"/>
            <a:r>
              <a:rPr lang="en-US" sz="1200" b="1" dirty="0" smtClean="0">
                <a:latin typeface="Arial" panose="020B0604020202020204" pitchFamily="34" charset="0"/>
                <a:cs typeface="Arial" panose="020B0604020202020204" pitchFamily="34" charset="0"/>
              </a:rPr>
              <a:t>Other Locally &amp; State (Centrally) Assessed Commercial/Industrial Property Used by the Oil &amp; Gas Businesses - § 7-36-33</a:t>
            </a:r>
          </a:p>
          <a:p>
            <a:pPr algn="ct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 This bucket </a:t>
            </a:r>
            <a:r>
              <a:rPr lang="en-US" sz="1200" b="1" u="sng" dirty="0" smtClean="0">
                <a:latin typeface="Arial" panose="020B0604020202020204" pitchFamily="34" charset="0"/>
                <a:cs typeface="Arial" panose="020B0604020202020204" pitchFamily="34" charset="0"/>
              </a:rPr>
              <a:t>does not</a:t>
            </a:r>
            <a:r>
              <a:rPr lang="en-US" sz="1200" b="1" dirty="0" smtClean="0">
                <a:latin typeface="Arial" panose="020B0604020202020204" pitchFamily="34" charset="0"/>
                <a:cs typeface="Arial" panose="020B0604020202020204" pitchFamily="34" charset="0"/>
              </a:rPr>
              <a:t> include: (a) “equipment” that falls into Bucket 1; or (b) property valued under 7-36-27 (Buckets 2/3).</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This property can be valued locally by the county assessors &amp; by the State (</a:t>
            </a:r>
            <a:r>
              <a:rPr lang="en-US" sz="1200" b="1" dirty="0">
                <a:latin typeface="Arial" panose="020B0604020202020204" pitchFamily="34" charset="0"/>
                <a:cs typeface="Arial" panose="020B0604020202020204" pitchFamily="34" charset="0"/>
              </a:rPr>
              <a:t>C</a:t>
            </a:r>
            <a:r>
              <a:rPr lang="en-US" sz="1200" b="1" dirty="0" smtClean="0">
                <a:latin typeface="Arial" panose="020B0604020202020204" pitchFamily="34" charset="0"/>
                <a:cs typeface="Arial" panose="020B0604020202020204" pitchFamily="34" charset="0"/>
              </a:rPr>
              <a:t>entrally) Assessed Property Bureau.</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General Valuation Method: acquisition cost less depreciation and other justifiable factors with a floor of not &lt; 12.5 % of acquisition cost.</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Construction-work-in-progress: 50% of the amount expended as of 12/31 of the previous year.</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Statute authorizes TRD to  establish schedules of value for like types of property and </a:t>
            </a:r>
            <a:r>
              <a:rPr lang="en-US" sz="1200" b="1" u="sng" dirty="0" smtClean="0">
                <a:latin typeface="Arial" panose="020B0604020202020204" pitchFamily="34" charset="0"/>
                <a:cs typeface="Arial" panose="020B0604020202020204" pitchFamily="34" charset="0"/>
              </a:rPr>
              <a:t>requires TRD to adopt schedules of value for drilling rigs and large off-highway construction equipment.</a:t>
            </a:r>
            <a:r>
              <a:rPr lang="en-US" sz="1200" b="1" dirty="0" smtClean="0">
                <a:latin typeface="Arial" panose="020B0604020202020204" pitchFamily="34" charset="0"/>
                <a:cs typeface="Arial" panose="020B0604020202020204" pitchFamily="34" charset="0"/>
              </a:rPr>
              <a:t>  All Multi-County Construction/Drilling and Out of State Construction/Drilling are valued by State (Centrally) Assessed Property Bureau.</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NMAC § 3.6.5.40(D) values rigs by depth capacity.</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6730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365" y="2240693"/>
            <a:ext cx="11769213" cy="1581666"/>
          </a:xfrm>
        </p:spPr>
        <p:txBody>
          <a:bodyPr>
            <a:noAutofit/>
          </a:bodyPr>
          <a:lstStyle/>
          <a:p>
            <a:pPr algn="ctr"/>
            <a:r>
              <a:rPr lang="en-US" sz="9600" dirty="0" smtClean="0">
                <a:latin typeface="Arial" panose="020B0604020202020204" pitchFamily="34" charset="0"/>
                <a:cs typeface="Arial" panose="020B0604020202020204" pitchFamily="34" charset="0"/>
              </a:rPr>
              <a:t>Questions?</a:t>
            </a: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067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49" y="1"/>
            <a:ext cx="10058400" cy="1158240"/>
          </a:xfrm>
        </p:spPr>
        <p:txBody>
          <a:bodyPr>
            <a:normAutofit/>
          </a:bodyPr>
          <a:lstStyle/>
          <a:p>
            <a:pPr algn="ctr"/>
            <a:r>
              <a:rPr lang="en-US" sz="5400" dirty="0" smtClean="0">
                <a:latin typeface="Arial" panose="020B0604020202020204" pitchFamily="34" charset="0"/>
                <a:cs typeface="Arial" panose="020B0604020202020204" pitchFamily="34" charset="0"/>
              </a:rPr>
              <a:t>General information</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1400031" y="1158241"/>
            <a:ext cx="9051636" cy="5139869"/>
          </a:xfrm>
          <a:prstGeom prst="rect">
            <a:avLst/>
          </a:prstGeom>
          <a:solidFill>
            <a:schemeClr val="tx1"/>
          </a:solidFill>
        </p:spPr>
        <p:txBody>
          <a:bodyPr wrap="square" rtlCol="0">
            <a:spAutoFit/>
          </a:bodyPr>
          <a:lstStyle/>
          <a:p>
            <a:pPr algn="ctr"/>
            <a:r>
              <a:rPr lang="en-US" sz="2400" dirty="0" smtClean="0">
                <a:solidFill>
                  <a:schemeClr val="tx2">
                    <a:lumMod val="75000"/>
                  </a:schemeClr>
                </a:solidFill>
                <a:latin typeface="Arial" panose="020B0604020202020204" pitchFamily="34" charset="0"/>
                <a:cs typeface="Arial" panose="020B0604020202020204" pitchFamily="34" charset="0"/>
              </a:rPr>
              <a:t>Mail:</a:t>
            </a:r>
          </a:p>
          <a:p>
            <a:pPr algn="ctr"/>
            <a:endParaRPr lang="en-US" sz="2400" dirty="0" smtClean="0">
              <a:solidFill>
                <a:schemeClr val="tx2">
                  <a:lumMod val="75000"/>
                </a:schemeClr>
              </a:solidFill>
              <a:latin typeface="Arial" panose="020B0604020202020204" pitchFamily="34" charset="0"/>
              <a:cs typeface="Arial" panose="020B0604020202020204" pitchFamily="34" charset="0"/>
            </a:endParaRPr>
          </a:p>
          <a:p>
            <a:pPr algn="ctr"/>
            <a:r>
              <a:rPr lang="en-US" sz="2400" dirty="0" smtClean="0">
                <a:solidFill>
                  <a:schemeClr val="tx2">
                    <a:lumMod val="75000"/>
                  </a:schemeClr>
                </a:solidFill>
                <a:latin typeface="Arial" panose="020B0604020202020204" pitchFamily="34" charset="0"/>
                <a:cs typeface="Arial" panose="020B0604020202020204" pitchFamily="34" charset="0"/>
              </a:rPr>
              <a:t>NM Taxation &amp; Revenue Department</a:t>
            </a:r>
          </a:p>
          <a:p>
            <a:pPr algn="ctr"/>
            <a:r>
              <a:rPr lang="en-US" sz="2400" dirty="0" smtClean="0">
                <a:solidFill>
                  <a:schemeClr val="tx2">
                    <a:lumMod val="75000"/>
                  </a:schemeClr>
                </a:solidFill>
                <a:latin typeface="Arial" panose="020B0604020202020204" pitchFamily="34" charset="0"/>
                <a:cs typeface="Arial" panose="020B0604020202020204" pitchFamily="34" charset="0"/>
              </a:rPr>
              <a:t>Property Tax Division</a:t>
            </a:r>
          </a:p>
          <a:p>
            <a:pPr algn="ctr"/>
            <a:r>
              <a:rPr lang="en-US" sz="2400" dirty="0" smtClean="0">
                <a:solidFill>
                  <a:schemeClr val="tx2">
                    <a:lumMod val="75000"/>
                  </a:schemeClr>
                </a:solidFill>
                <a:latin typeface="Arial" panose="020B0604020202020204" pitchFamily="34" charset="0"/>
                <a:cs typeface="Arial" panose="020B0604020202020204" pitchFamily="34" charset="0"/>
              </a:rPr>
              <a:t>State Assessed Property Bureau</a:t>
            </a:r>
          </a:p>
          <a:p>
            <a:pPr algn="ctr"/>
            <a:r>
              <a:rPr lang="en-US" sz="2400" dirty="0" smtClean="0">
                <a:solidFill>
                  <a:schemeClr val="tx2">
                    <a:lumMod val="75000"/>
                  </a:schemeClr>
                </a:solidFill>
                <a:latin typeface="Arial" panose="020B0604020202020204" pitchFamily="34" charset="0"/>
                <a:cs typeface="Arial" panose="020B0604020202020204" pitchFamily="34" charset="0"/>
              </a:rPr>
              <a:t>P.O. Box 25126</a:t>
            </a:r>
          </a:p>
          <a:p>
            <a:pPr algn="ctr"/>
            <a:r>
              <a:rPr lang="en-US" sz="2400" dirty="0" smtClean="0">
                <a:solidFill>
                  <a:schemeClr val="tx2">
                    <a:lumMod val="75000"/>
                  </a:schemeClr>
                </a:solidFill>
                <a:latin typeface="Arial" panose="020B0604020202020204" pitchFamily="34" charset="0"/>
                <a:cs typeface="Arial" panose="020B0604020202020204" pitchFamily="34" charset="0"/>
              </a:rPr>
              <a:t>Santa Fe, NM 87504-5126</a:t>
            </a:r>
          </a:p>
          <a:p>
            <a:pPr algn="ctr"/>
            <a:endParaRPr lang="en-US" sz="2400" dirty="0">
              <a:solidFill>
                <a:schemeClr val="tx2">
                  <a:lumMod val="75000"/>
                </a:schemeClr>
              </a:solidFill>
              <a:latin typeface="Arial" panose="020B0604020202020204" pitchFamily="34" charset="0"/>
              <a:cs typeface="Arial" panose="020B0604020202020204" pitchFamily="34" charset="0"/>
            </a:endParaRPr>
          </a:p>
          <a:p>
            <a:pPr algn="ctr"/>
            <a:r>
              <a:rPr lang="en-US" sz="2400" dirty="0" smtClean="0">
                <a:solidFill>
                  <a:schemeClr val="tx2">
                    <a:lumMod val="75000"/>
                  </a:schemeClr>
                </a:solidFill>
                <a:latin typeface="Arial" panose="020B0604020202020204" pitchFamily="34" charset="0"/>
                <a:cs typeface="Arial" panose="020B0604020202020204" pitchFamily="34" charset="0"/>
              </a:rPr>
              <a:t>Email:</a:t>
            </a:r>
          </a:p>
          <a:p>
            <a:pPr algn="ctr"/>
            <a:r>
              <a:rPr lang="en-US" sz="2400" dirty="0" smtClean="0">
                <a:solidFill>
                  <a:schemeClr val="tx2">
                    <a:lumMod val="75000"/>
                  </a:schemeClr>
                </a:solidFill>
                <a:latin typeface="Arial" panose="020B0604020202020204" pitchFamily="34" charset="0"/>
                <a:cs typeface="Arial" panose="020B0604020202020204" pitchFamily="34" charset="0"/>
                <a:hlinkClick r:id="rId2"/>
              </a:rPr>
              <a:t>elaisa.romero@state.nm.us</a:t>
            </a:r>
            <a:endParaRPr lang="en-US" sz="2400" dirty="0" smtClean="0">
              <a:solidFill>
                <a:schemeClr val="tx2">
                  <a:lumMod val="75000"/>
                </a:schemeClr>
              </a:solidFill>
              <a:latin typeface="Arial" panose="020B0604020202020204" pitchFamily="34" charset="0"/>
              <a:cs typeface="Arial" panose="020B0604020202020204" pitchFamily="34" charset="0"/>
            </a:endParaRPr>
          </a:p>
          <a:p>
            <a:pPr algn="ctr"/>
            <a:endParaRPr lang="en-US" sz="2400" dirty="0">
              <a:solidFill>
                <a:schemeClr val="tx2">
                  <a:lumMod val="75000"/>
                </a:schemeClr>
              </a:solidFill>
              <a:latin typeface="Arial" panose="020B0604020202020204" pitchFamily="34" charset="0"/>
              <a:cs typeface="Arial" panose="020B0604020202020204" pitchFamily="34" charset="0"/>
            </a:endParaRPr>
          </a:p>
          <a:p>
            <a:pPr algn="ctr"/>
            <a:r>
              <a:rPr lang="en-US" sz="2400" dirty="0" smtClean="0">
                <a:solidFill>
                  <a:schemeClr val="tx2">
                    <a:lumMod val="75000"/>
                  </a:schemeClr>
                </a:solidFill>
                <a:latin typeface="Arial" panose="020B0604020202020204" pitchFamily="34" charset="0"/>
                <a:cs typeface="Arial" panose="020B0604020202020204" pitchFamily="34" charset="0"/>
              </a:rPr>
              <a:t>Fax:</a:t>
            </a:r>
          </a:p>
          <a:p>
            <a:pPr algn="ctr"/>
            <a:r>
              <a:rPr lang="en-US" sz="2400" dirty="0" smtClean="0">
                <a:solidFill>
                  <a:schemeClr val="tx2">
                    <a:lumMod val="75000"/>
                  </a:schemeClr>
                </a:solidFill>
                <a:latin typeface="Arial" panose="020B0604020202020204" pitchFamily="34" charset="0"/>
                <a:cs typeface="Arial" panose="020B0604020202020204" pitchFamily="34" charset="0"/>
              </a:rPr>
              <a:t>(505) 827-0438</a:t>
            </a:r>
            <a:endParaRPr lang="en-US" sz="2400" baseline="30000" dirty="0" smtClean="0">
              <a:solidFill>
                <a:schemeClr val="tx2">
                  <a:lumMod val="75000"/>
                </a:schemeClr>
              </a:solidFill>
              <a:latin typeface="Arial" panose="020B0604020202020204" pitchFamily="34" charset="0"/>
              <a:cs typeface="Arial" panose="020B0604020202020204" pitchFamily="34" charset="0"/>
            </a:endParaRPr>
          </a:p>
          <a:p>
            <a:pPr lvl="1"/>
            <a:endParaRPr lang="en-US" sz="2400" baseline="300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05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875" y="1714730"/>
            <a:ext cx="10058400" cy="2743200"/>
          </a:xfrm>
        </p:spPr>
        <p:txBody>
          <a:bodyPr>
            <a:normAutofit/>
          </a:bodyPr>
          <a:lstStyle/>
          <a:p>
            <a:pPr algn="ctr"/>
            <a:r>
              <a:rPr lang="en-US" sz="5400" dirty="0" smtClean="0">
                <a:latin typeface="Arial" panose="020B0604020202020204" pitchFamily="34" charset="0"/>
                <a:cs typeface="Arial" panose="020B0604020202020204" pitchFamily="34" charset="0"/>
              </a:rPr>
              <a:t>Instructions &amp; Forms</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127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808481"/>
            <a:ext cx="11217405" cy="4401205"/>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Property Valuation Day</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All property subject to valuation for property taxation purposes shall be valued as of January 1</a:t>
            </a:r>
            <a:r>
              <a:rPr lang="en-US" sz="2400" baseline="30000" dirty="0" smtClean="0">
                <a:solidFill>
                  <a:schemeClr val="tx2">
                    <a:lumMod val="75000"/>
                  </a:schemeClr>
                </a:solidFill>
                <a:latin typeface="Arial" panose="020B0604020202020204" pitchFamily="34" charset="0"/>
                <a:cs typeface="Arial" panose="020B0604020202020204" pitchFamily="34" charset="0"/>
              </a:rPr>
              <a:t>st</a:t>
            </a:r>
            <a:r>
              <a:rPr lang="en-US" sz="2400" dirty="0" smtClean="0">
                <a:solidFill>
                  <a:schemeClr val="tx2">
                    <a:lumMod val="75000"/>
                  </a:schemeClr>
                </a:solidFill>
                <a:latin typeface="Arial" panose="020B0604020202020204" pitchFamily="34" charset="0"/>
                <a:cs typeface="Arial" panose="020B0604020202020204" pitchFamily="34" charset="0"/>
              </a:rPr>
              <a:t> of each tax year.</a:t>
            </a:r>
          </a:p>
          <a:p>
            <a:pPr lvl="1"/>
            <a:endParaRPr lang="en-US" sz="2400" dirty="0" smtClean="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Persons Preparing the Report</a:t>
            </a:r>
            <a:endParaRPr lang="en-US" sz="2400" b="1" dirty="0">
              <a:solidFill>
                <a:schemeClr val="tx2">
                  <a:lumMod val="75000"/>
                </a:schemeClr>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Owner</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Lessee of the property</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Authorized Agents (Letter of Authorization is required)</a:t>
            </a:r>
          </a:p>
          <a:p>
            <a:pPr marL="800100" lvl="1" indent="-342900">
              <a:buFont typeface="Arial" panose="020B0604020202020204" pitchFamily="34" charset="0"/>
              <a:buChar char="•"/>
            </a:pPr>
            <a:endParaRPr lang="en-US" sz="2400" dirty="0">
              <a:solidFill>
                <a:schemeClr val="tx2">
                  <a:lumMod val="75000"/>
                </a:schemeClr>
              </a:solidFill>
              <a:latin typeface="Arial" panose="020B0604020202020204" pitchFamily="34" charset="0"/>
              <a:cs typeface="Arial" panose="020B0604020202020204" pitchFamily="34" charset="0"/>
            </a:endParaRPr>
          </a:p>
          <a:p>
            <a:pPr lvl="1"/>
            <a:endParaRPr lang="en-US" sz="2400" baseline="30000" dirty="0">
              <a:solidFill>
                <a:schemeClr val="tx2">
                  <a:lumMod val="75000"/>
                </a:schemeClr>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400" baseline="30000" dirty="0" smtClean="0">
              <a:solidFill>
                <a:schemeClr val="tx2">
                  <a:lumMod val="75000"/>
                </a:schemeClr>
              </a:solidFill>
              <a:latin typeface="Arial" panose="020B0604020202020204" pitchFamily="34" charset="0"/>
              <a:cs typeface="Arial" panose="020B0604020202020204" pitchFamily="34" charset="0"/>
            </a:endParaRPr>
          </a:p>
          <a:p>
            <a:pPr lvl="1"/>
            <a:endParaRPr lang="en-US" sz="2400" baseline="30000" dirty="0" smtClean="0">
              <a:solidFill>
                <a:schemeClr val="tx2">
                  <a:lumMod val="75000"/>
                </a:schemeClr>
              </a:solidFill>
              <a:latin typeface="Arial" panose="020B0604020202020204" pitchFamily="34" charset="0"/>
              <a:cs typeface="Arial" panose="020B0604020202020204" pitchFamily="34" charset="0"/>
            </a:endParaRPr>
          </a:p>
          <a:p>
            <a:pPr lvl="1"/>
            <a:endParaRPr lang="en-US" sz="2400" baseline="300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222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5" y="1158241"/>
            <a:ext cx="11217405" cy="5632311"/>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Reporting Requirements</a:t>
            </a:r>
            <a:endParaRPr lang="en-US" sz="2400" b="1" dirty="0">
              <a:solidFill>
                <a:schemeClr val="tx2">
                  <a:lumMod val="75000"/>
                </a:schemeClr>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Prepared from books &amp; records of the property owner.</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Every report is subject to verification by audit &amp; appraisal.</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Complete &amp; return the original report. (Retain copy for owners records)</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Must be filed with the Property Tax Division, State Assessed Property Bureau, in Santa Fe, New Mexico.</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On or before last day of February of the tax year OR file an extension.</a:t>
            </a:r>
            <a:endParaRPr lang="en-US" sz="2400" dirty="0">
              <a:solidFill>
                <a:schemeClr val="tx2">
                  <a:lumMod val="75000"/>
                </a:schemeClr>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 copy of the Director’s approved extension must be returned with the report.</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When report is mailed, the postmark shall be the date used for purposes of computing penalty.</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If the last day for filing falls on a Saturday, Sunday or a legal state or national holiday, filing is timely if performed on the next workday.</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If mail is received without a postmark, it will be considered to have been postmarked five (5) days before receipt.</a:t>
            </a:r>
            <a:endParaRPr lang="en-US" sz="2400" baseline="300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641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158241"/>
            <a:ext cx="11217405" cy="5262979"/>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Records Maintenance</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Every reporting entity </a:t>
            </a:r>
            <a:r>
              <a:rPr lang="en-US" sz="2400" b="1" dirty="0" smtClean="0">
                <a:solidFill>
                  <a:schemeClr val="tx2">
                    <a:lumMod val="75000"/>
                  </a:schemeClr>
                </a:solidFill>
                <a:latin typeface="Arial" panose="020B0604020202020204" pitchFamily="34" charset="0"/>
                <a:cs typeface="Arial" panose="020B0604020202020204" pitchFamily="34" charset="0"/>
              </a:rPr>
              <a:t>shall</a:t>
            </a:r>
            <a:r>
              <a:rPr lang="en-US" sz="2400" dirty="0" smtClean="0">
                <a:solidFill>
                  <a:schemeClr val="tx2">
                    <a:lumMod val="75000"/>
                  </a:schemeClr>
                </a:solidFill>
                <a:latin typeface="Arial" panose="020B0604020202020204" pitchFamily="34" charset="0"/>
                <a:cs typeface="Arial" panose="020B0604020202020204" pitchFamily="34" charset="0"/>
              </a:rPr>
              <a:t> maintain maps, books and accounts of all property subject to assessment in a manner that will permit</a:t>
            </a:r>
            <a:r>
              <a:rPr lang="en-US" sz="2400" dirty="0">
                <a:solidFill>
                  <a:schemeClr val="tx2">
                    <a:lumMod val="75000"/>
                  </a:schemeClr>
                </a:solidFill>
                <a:latin typeface="Arial" panose="020B0604020202020204" pitchFamily="34" charset="0"/>
                <a:cs typeface="Arial" panose="020B0604020202020204" pitchFamily="34" charset="0"/>
              </a:rPr>
              <a:t> </a:t>
            </a:r>
            <a:r>
              <a:rPr lang="en-US" sz="2400" b="1" dirty="0" smtClean="0">
                <a:solidFill>
                  <a:schemeClr val="tx2">
                    <a:lumMod val="75000"/>
                  </a:schemeClr>
                </a:solidFill>
                <a:latin typeface="Arial" panose="020B0604020202020204" pitchFamily="34" charset="0"/>
                <a:cs typeface="Arial" panose="020B0604020202020204" pitchFamily="34" charset="0"/>
              </a:rPr>
              <a:t>accurate valuation </a:t>
            </a:r>
            <a:r>
              <a:rPr lang="en-US" sz="2400" dirty="0" smtClean="0">
                <a:solidFill>
                  <a:schemeClr val="tx2">
                    <a:lumMod val="75000"/>
                  </a:schemeClr>
                </a:solidFill>
                <a:latin typeface="Arial" panose="020B0604020202020204" pitchFamily="34" charset="0"/>
                <a:cs typeface="Arial" panose="020B0604020202020204" pitchFamily="34" charset="0"/>
              </a:rPr>
              <a:t>and </a:t>
            </a:r>
            <a:r>
              <a:rPr lang="en-US" sz="2400" b="1" dirty="0" smtClean="0">
                <a:solidFill>
                  <a:schemeClr val="tx2">
                    <a:lumMod val="75000"/>
                  </a:schemeClr>
                </a:solidFill>
                <a:latin typeface="Arial" panose="020B0604020202020204" pitchFamily="34" charset="0"/>
                <a:cs typeface="Arial" panose="020B0604020202020204" pitchFamily="34" charset="0"/>
              </a:rPr>
              <a:t>location </a:t>
            </a:r>
            <a:r>
              <a:rPr lang="en-US" sz="2400" dirty="0" smtClean="0">
                <a:solidFill>
                  <a:schemeClr val="tx2">
                    <a:lumMod val="75000"/>
                  </a:schemeClr>
                </a:solidFill>
                <a:latin typeface="Arial" panose="020B0604020202020204" pitchFamily="34" charset="0"/>
                <a:cs typeface="Arial" panose="020B0604020202020204" pitchFamily="34" charset="0"/>
              </a:rPr>
              <a:t>as of January 1</a:t>
            </a:r>
            <a:r>
              <a:rPr lang="en-US" sz="2400" baseline="30000" dirty="0" smtClean="0">
                <a:solidFill>
                  <a:schemeClr val="tx2">
                    <a:lumMod val="75000"/>
                  </a:schemeClr>
                </a:solidFill>
                <a:latin typeface="Arial" panose="020B0604020202020204" pitchFamily="34" charset="0"/>
                <a:cs typeface="Arial" panose="020B0604020202020204" pitchFamily="34" charset="0"/>
              </a:rPr>
              <a:t>st</a:t>
            </a:r>
            <a:r>
              <a:rPr lang="en-US" sz="2400" dirty="0" smtClean="0">
                <a:solidFill>
                  <a:schemeClr val="tx2">
                    <a:lumMod val="75000"/>
                  </a:schemeClr>
                </a:solidFill>
                <a:latin typeface="Arial" panose="020B0604020202020204" pitchFamily="34" charset="0"/>
                <a:cs typeface="Arial" panose="020B0604020202020204" pitchFamily="34" charset="0"/>
              </a:rPr>
              <a:t> of the tax year.</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Reporting requirements are per New Mexico statutes and regulations. All report </a:t>
            </a: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include the following specific breakdowns:</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Listing of all property (real &amp; personal)</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The exact location of such property by:</a:t>
            </a:r>
          </a:p>
          <a:p>
            <a:pPr marL="1714500" lvl="3"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County</a:t>
            </a:r>
          </a:p>
          <a:p>
            <a:pPr marL="1714500" lvl="3"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School District</a:t>
            </a:r>
          </a:p>
          <a:p>
            <a:pPr marL="1714500" lvl="3"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Municipality</a:t>
            </a:r>
          </a:p>
          <a:p>
            <a:pPr marL="1714500" lvl="3"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Special Districts</a:t>
            </a:r>
          </a:p>
          <a:p>
            <a:endParaRPr lang="en-US" sz="2400" b="1" dirty="0" smtClean="0">
              <a:solidFill>
                <a:schemeClr val="tx2">
                  <a:lumMod val="75000"/>
                </a:schemeClr>
              </a:solidFill>
              <a:latin typeface="Arial" panose="020B0604020202020204" pitchFamily="34" charset="0"/>
              <a:cs typeface="Arial" panose="020B0604020202020204" pitchFamily="34" charset="0"/>
            </a:endParaRPr>
          </a:p>
          <a:p>
            <a:r>
              <a:rPr lang="en-US" sz="2400" b="1" dirty="0" smtClean="0">
                <a:solidFill>
                  <a:schemeClr val="tx2">
                    <a:lumMod val="75000"/>
                  </a:schemeClr>
                </a:solidFill>
                <a:latin typeface="Arial" panose="020B0604020202020204" pitchFamily="34" charset="0"/>
                <a:cs typeface="Arial" panose="020B0604020202020204" pitchFamily="34" charset="0"/>
              </a:rPr>
              <a:t>Contact State Assessed Property Bureau for assistance on School Districts.</a:t>
            </a:r>
            <a:endParaRPr lang="en-US" sz="24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196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910081"/>
            <a:ext cx="11217405" cy="3416320"/>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Regulatory, Stockholder’s and Other Reports</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All companies </a:t>
            </a: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provide a copy of the Annual Report that is submitted to their respective federal and state regulatory bodies.</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All companies that provide an Annual Report to their stockholders </a:t>
            </a: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submit their current report.</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If the company is a subsidiary you </a:t>
            </a: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submit the parent’s stockholder report.</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If none of this applies, then you </a:t>
            </a:r>
            <a:r>
              <a:rPr lang="en-US" sz="2400" b="1" dirty="0" smtClean="0">
                <a:solidFill>
                  <a:schemeClr val="tx2">
                    <a:lumMod val="75000"/>
                  </a:schemeClr>
                </a:solidFill>
                <a:latin typeface="Arial" panose="020B0604020202020204" pitchFamily="34" charset="0"/>
                <a:cs typeface="Arial" panose="020B0604020202020204" pitchFamily="34" charset="0"/>
              </a:rPr>
              <a:t>must </a:t>
            </a:r>
            <a:r>
              <a:rPr lang="en-US" sz="2400" dirty="0" smtClean="0">
                <a:solidFill>
                  <a:schemeClr val="tx2">
                    <a:lumMod val="75000"/>
                  </a:schemeClr>
                </a:solidFill>
                <a:latin typeface="Arial" panose="020B0604020202020204" pitchFamily="34" charset="0"/>
                <a:cs typeface="Arial" panose="020B0604020202020204" pitchFamily="34" charset="0"/>
              </a:rPr>
              <a:t>submit </a:t>
            </a:r>
            <a:r>
              <a:rPr lang="en-US" sz="2400" b="1" u="sng" dirty="0" smtClean="0">
                <a:solidFill>
                  <a:schemeClr val="tx2">
                    <a:lumMod val="75000"/>
                  </a:schemeClr>
                </a:solidFill>
                <a:latin typeface="Arial" panose="020B0604020202020204" pitchFamily="34" charset="0"/>
                <a:cs typeface="Arial" panose="020B0604020202020204" pitchFamily="34" charset="0"/>
              </a:rPr>
              <a:t>Audited </a:t>
            </a:r>
            <a:r>
              <a:rPr lang="en-US" sz="2400" dirty="0" smtClean="0">
                <a:solidFill>
                  <a:schemeClr val="tx2">
                    <a:lumMod val="75000"/>
                  </a:schemeClr>
                </a:solidFill>
                <a:latin typeface="Arial" panose="020B0604020202020204" pitchFamily="34" charset="0"/>
                <a:cs typeface="Arial" panose="020B0604020202020204" pitchFamily="34" charset="0"/>
              </a:rPr>
              <a:t>Financial Statements, i.e., Balance Sheet &amp; Income Statement.</a:t>
            </a:r>
            <a:endParaRPr lang="en-US" sz="2400" u="sng" dirty="0" smtClean="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083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3" y="277554"/>
            <a:ext cx="10918508" cy="880687"/>
          </a:xfrm>
        </p:spPr>
        <p:txBody>
          <a:bodyPr>
            <a:normAutofit fontScale="90000"/>
          </a:bodyPr>
          <a:lstStyle/>
          <a:p>
            <a:pPr algn="ctr"/>
            <a:r>
              <a:rPr lang="en-US" sz="5400" dirty="0" smtClean="0">
                <a:latin typeface="Arial" panose="020B0604020202020204" pitchFamily="34" charset="0"/>
                <a:cs typeface="Arial" panose="020B0604020202020204" pitchFamily="34" charset="0"/>
              </a:rPr>
              <a:t>General instructions</a:t>
            </a:r>
            <a:endParaRPr lang="en-US" sz="5400" dirty="0">
              <a:latin typeface="Arial" panose="020B0604020202020204" pitchFamily="34" charset="0"/>
              <a:cs typeface="Arial" panose="020B0604020202020204" pitchFamily="34" charset="0"/>
            </a:endParaRPr>
          </a:p>
        </p:txBody>
      </p:sp>
      <p:sp>
        <p:nvSpPr>
          <p:cNvPr id="4" name="TextBox 3"/>
          <p:cNvSpPr txBox="1"/>
          <p:nvPr/>
        </p:nvSpPr>
        <p:spPr>
          <a:xfrm>
            <a:off x="466594" y="1910081"/>
            <a:ext cx="11217405" cy="4154984"/>
          </a:xfrm>
          <a:prstGeom prst="rect">
            <a:avLst/>
          </a:prstGeom>
          <a:solidFill>
            <a:schemeClr val="tx1"/>
          </a:solidFill>
        </p:spPr>
        <p:txBody>
          <a:bodyPr wrap="square" rtlCol="0">
            <a:spAutoFit/>
          </a:bodyPr>
          <a:lstStyle/>
          <a:p>
            <a:r>
              <a:rPr lang="en-US" sz="2400" b="1" dirty="0" smtClean="0">
                <a:solidFill>
                  <a:schemeClr val="tx2">
                    <a:lumMod val="75000"/>
                  </a:schemeClr>
                </a:solidFill>
                <a:latin typeface="Arial" panose="020B0604020202020204" pitchFamily="34" charset="0"/>
                <a:cs typeface="Arial" panose="020B0604020202020204" pitchFamily="34" charset="0"/>
              </a:rPr>
              <a:t>Penalties</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Failure to file a required (complete) report or requested supporting data on a timely bases, is liable for a civil penalty</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Civil penalty is an amount equal to five percent (5%) of the property taxes ultimately determined to be due for the tax year or years for which the required report or data was not filed.</a:t>
            </a:r>
          </a:p>
          <a:p>
            <a:pPr marL="800100" lvl="1"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Failure to file a required (complete) report or requested data with the intent to evade any tax, is liable for a civil penalty.</a:t>
            </a:r>
          </a:p>
          <a:p>
            <a:pPr marL="1257300" lvl="2" indent="-342900">
              <a:buFont typeface="Arial" panose="020B0604020202020204" pitchFamily="34" charset="0"/>
              <a:buChar char="•"/>
            </a:pPr>
            <a:r>
              <a:rPr lang="en-US" sz="2400" dirty="0" smtClean="0">
                <a:solidFill>
                  <a:schemeClr val="tx2">
                    <a:lumMod val="75000"/>
                  </a:schemeClr>
                </a:solidFill>
                <a:latin typeface="Arial" panose="020B0604020202020204" pitchFamily="34" charset="0"/>
                <a:cs typeface="Arial" panose="020B0604020202020204" pitchFamily="34" charset="0"/>
              </a:rPr>
              <a:t>Civil penalty is an amount equal to twenty-five percent (25%) of the taxes ultimately determined to be due for the tax year or years for which the required report or data was not filed.</a:t>
            </a:r>
          </a:p>
        </p:txBody>
      </p:sp>
    </p:spTree>
    <p:extLst>
      <p:ext uri="{BB962C8B-B14F-4D97-AF65-F5344CB8AC3E}">
        <p14:creationId xmlns:p14="http://schemas.microsoft.com/office/powerpoint/2010/main" val="1675251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2161</TotalTime>
  <Words>2208</Words>
  <Application>Microsoft Office PowerPoint</Application>
  <PresentationFormat>Widescreen</PresentationFormat>
  <Paragraphs>257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Wingdings</vt:lpstr>
      <vt:lpstr>Wingdings 3</vt:lpstr>
      <vt:lpstr>Slice</vt:lpstr>
      <vt:lpstr>Oil &amp; gas outreach &amp; training</vt:lpstr>
      <vt:lpstr>General information</vt:lpstr>
      <vt:lpstr>General information</vt:lpstr>
      <vt:lpstr>Instructions &amp; Forms</vt:lpstr>
      <vt:lpstr>General instructions</vt:lpstr>
      <vt:lpstr>General instructions</vt:lpstr>
      <vt:lpstr>General instructions</vt:lpstr>
      <vt:lpstr>General instructions</vt:lpstr>
      <vt:lpstr>General instructions</vt:lpstr>
      <vt:lpstr>General instructions</vt:lpstr>
      <vt:lpstr>General instructions</vt:lpstr>
      <vt:lpstr>General instructions</vt:lpstr>
      <vt:lpstr>General instructions</vt:lpstr>
      <vt:lpstr>7-36-27.  Special Method of valuation; Pipelines, tanks, sales meters and plants used in the processing, gathering, transmission, storage, measurement or distribution of oil, natural gas, carbon dioxide or liquid hydrocarbons.</vt:lpstr>
      <vt:lpstr>OIL &amp; GAS (Pipeline) instructions</vt:lpstr>
      <vt:lpstr>OIL &amp; GAS (Pipeline) instructions</vt:lpstr>
      <vt:lpstr>OIL &amp; GAS (Pipeline)</vt:lpstr>
      <vt:lpstr>Well drilling rig operator </vt:lpstr>
      <vt:lpstr>Well drilling rig operator </vt:lpstr>
      <vt:lpstr>Well drilling rig operator  instructions</vt:lpstr>
      <vt:lpstr>Well drilling rig operator  instructions</vt:lpstr>
      <vt:lpstr>Well drilling rig operator  instructions</vt:lpstr>
      <vt:lpstr>Well drilling rig operator  instructions</vt:lpstr>
      <vt:lpstr>Well drilling rig operator  instructions</vt:lpstr>
      <vt:lpstr>Well drilling rig operator  instructions</vt:lpstr>
      <vt:lpstr>Summary</vt:lpstr>
      <vt:lpstr>PowerPoint Presentation</vt:lpstr>
      <vt:lpstr>Questions?</vt:lpstr>
    </vt:vector>
  </TitlesOfParts>
  <Company>TRD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&amp; gas outreach training</dc:title>
  <dc:creator>Romero, Elaisa</dc:creator>
  <cp:lastModifiedBy>Romero, Elaisa</cp:lastModifiedBy>
  <cp:revision>76</cp:revision>
  <cp:lastPrinted>2018-02-15T16:27:28Z</cp:lastPrinted>
  <dcterms:created xsi:type="dcterms:W3CDTF">2018-01-09T19:07:55Z</dcterms:created>
  <dcterms:modified xsi:type="dcterms:W3CDTF">2018-02-15T16:27:38Z</dcterms:modified>
</cp:coreProperties>
</file>