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0"/>
  </p:notesMasterIdLst>
  <p:sldIdLst>
    <p:sldId id="256" r:id="rId2"/>
    <p:sldId id="258" r:id="rId3"/>
    <p:sldId id="261" r:id="rId4"/>
    <p:sldId id="260" r:id="rId5"/>
    <p:sldId id="259" r:id="rId6"/>
    <p:sldId id="262" r:id="rId7"/>
    <p:sldId id="264" r:id="rId8"/>
    <p:sldId id="263" r:id="rId9"/>
    <p:sldId id="265" r:id="rId10"/>
    <p:sldId id="266" r:id="rId11"/>
    <p:sldId id="267" r:id="rId12"/>
    <p:sldId id="268" r:id="rId13"/>
    <p:sldId id="272" r:id="rId14"/>
    <p:sldId id="257" r:id="rId15"/>
    <p:sldId id="269" r:id="rId16"/>
    <p:sldId id="270" r:id="rId17"/>
    <p:sldId id="281" r:id="rId18"/>
    <p:sldId id="273" r:id="rId19"/>
    <p:sldId id="282" r:id="rId20"/>
    <p:sldId id="271" r:id="rId21"/>
    <p:sldId id="274" r:id="rId22"/>
    <p:sldId id="275" r:id="rId23"/>
    <p:sldId id="276" r:id="rId24"/>
    <p:sldId id="277" r:id="rId25"/>
    <p:sldId id="278" r:id="rId26"/>
    <p:sldId id="279" r:id="rId27"/>
    <p:sldId id="283" r:id="rId28"/>
    <p:sldId id="280" r:id="rId29"/>
  </p:sldIdLst>
  <p:sldSz cx="12192000" cy="6858000"/>
  <p:notesSz cx="6918325" cy="92233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6" d="100"/>
          <a:sy n="116" d="100"/>
        </p:scale>
        <p:origin x="39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97941" cy="462771"/>
          </a:xfrm>
          <a:prstGeom prst="rect">
            <a:avLst/>
          </a:prstGeom>
        </p:spPr>
        <p:txBody>
          <a:bodyPr vert="horz" lIns="92236" tIns="46118" rIns="92236" bIns="46118" rtlCol="0"/>
          <a:lstStyle>
            <a:lvl1pPr algn="l">
              <a:defRPr sz="1200"/>
            </a:lvl1pPr>
          </a:lstStyle>
          <a:p>
            <a:endParaRPr lang="en-US"/>
          </a:p>
        </p:txBody>
      </p:sp>
      <p:sp>
        <p:nvSpPr>
          <p:cNvPr id="3" name="Date Placeholder 2"/>
          <p:cNvSpPr>
            <a:spLocks noGrp="1"/>
          </p:cNvSpPr>
          <p:nvPr>
            <p:ph type="dt" idx="1"/>
          </p:nvPr>
        </p:nvSpPr>
        <p:spPr>
          <a:xfrm>
            <a:off x="3918783" y="0"/>
            <a:ext cx="2997941" cy="462771"/>
          </a:xfrm>
          <a:prstGeom prst="rect">
            <a:avLst/>
          </a:prstGeom>
        </p:spPr>
        <p:txBody>
          <a:bodyPr vert="horz" lIns="92236" tIns="46118" rIns="92236" bIns="46118" rtlCol="0"/>
          <a:lstStyle>
            <a:lvl1pPr algn="r">
              <a:defRPr sz="1200"/>
            </a:lvl1pPr>
          </a:lstStyle>
          <a:p>
            <a:fld id="{BCB6F6F1-9037-40D3-9709-75EC425DD52D}" type="datetimeFigureOut">
              <a:rPr lang="en-US" smtClean="0"/>
              <a:t>2/15/2018</a:t>
            </a:fld>
            <a:endParaRPr lang="en-US"/>
          </a:p>
        </p:txBody>
      </p:sp>
      <p:sp>
        <p:nvSpPr>
          <p:cNvPr id="4" name="Slide Image Placeholder 3"/>
          <p:cNvSpPr>
            <a:spLocks noGrp="1" noRot="1" noChangeAspect="1"/>
          </p:cNvSpPr>
          <p:nvPr>
            <p:ph type="sldImg" idx="2"/>
          </p:nvPr>
        </p:nvSpPr>
        <p:spPr>
          <a:xfrm>
            <a:off x="692150" y="1152525"/>
            <a:ext cx="5534025" cy="3113088"/>
          </a:xfrm>
          <a:prstGeom prst="rect">
            <a:avLst/>
          </a:prstGeom>
          <a:noFill/>
          <a:ln w="12700">
            <a:solidFill>
              <a:prstClr val="black"/>
            </a:solidFill>
          </a:ln>
        </p:spPr>
        <p:txBody>
          <a:bodyPr vert="horz" lIns="92236" tIns="46118" rIns="92236" bIns="46118" rtlCol="0" anchor="ctr"/>
          <a:lstStyle/>
          <a:p>
            <a:endParaRPr lang="en-US"/>
          </a:p>
        </p:txBody>
      </p:sp>
      <p:sp>
        <p:nvSpPr>
          <p:cNvPr id="5" name="Notes Placeholder 4"/>
          <p:cNvSpPr>
            <a:spLocks noGrp="1"/>
          </p:cNvSpPr>
          <p:nvPr>
            <p:ph type="body" sz="quarter" idx="3"/>
          </p:nvPr>
        </p:nvSpPr>
        <p:spPr>
          <a:xfrm>
            <a:off x="691833" y="4438749"/>
            <a:ext cx="5534660" cy="3631704"/>
          </a:xfrm>
          <a:prstGeom prst="rect">
            <a:avLst/>
          </a:prstGeom>
        </p:spPr>
        <p:txBody>
          <a:bodyPr vert="horz" lIns="92236" tIns="46118" rIns="92236" bIns="4611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606"/>
            <a:ext cx="2997941" cy="462770"/>
          </a:xfrm>
          <a:prstGeom prst="rect">
            <a:avLst/>
          </a:prstGeom>
        </p:spPr>
        <p:txBody>
          <a:bodyPr vert="horz" lIns="92236" tIns="46118" rIns="92236" bIns="46118" rtlCol="0" anchor="b"/>
          <a:lstStyle>
            <a:lvl1pPr algn="l">
              <a:defRPr sz="1200"/>
            </a:lvl1pPr>
          </a:lstStyle>
          <a:p>
            <a:endParaRPr lang="en-US"/>
          </a:p>
        </p:txBody>
      </p:sp>
      <p:sp>
        <p:nvSpPr>
          <p:cNvPr id="7" name="Slide Number Placeholder 6"/>
          <p:cNvSpPr>
            <a:spLocks noGrp="1"/>
          </p:cNvSpPr>
          <p:nvPr>
            <p:ph type="sldNum" sz="quarter" idx="5"/>
          </p:nvPr>
        </p:nvSpPr>
        <p:spPr>
          <a:xfrm>
            <a:off x="3918783" y="8760606"/>
            <a:ext cx="2997941" cy="462770"/>
          </a:xfrm>
          <a:prstGeom prst="rect">
            <a:avLst/>
          </a:prstGeom>
        </p:spPr>
        <p:txBody>
          <a:bodyPr vert="horz" lIns="92236" tIns="46118" rIns="92236" bIns="46118" rtlCol="0" anchor="b"/>
          <a:lstStyle>
            <a:lvl1pPr algn="r">
              <a:defRPr sz="1200"/>
            </a:lvl1pPr>
          </a:lstStyle>
          <a:p>
            <a:fld id="{9051ABE1-7C9D-4342-A8F8-C7447EF69BC3}" type="slidenum">
              <a:rPr lang="en-US" smtClean="0"/>
              <a:t>‹#›</a:t>
            </a:fld>
            <a:endParaRPr lang="en-US"/>
          </a:p>
        </p:txBody>
      </p:sp>
    </p:spTree>
    <p:extLst>
      <p:ext uri="{BB962C8B-B14F-4D97-AF65-F5344CB8AC3E}">
        <p14:creationId xmlns:p14="http://schemas.microsoft.com/office/powerpoint/2010/main" val="1017591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2/15/2018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mailto:elaisa.romero@state.nm.us"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4212" y="279399"/>
            <a:ext cx="9462678" cy="2971801"/>
          </a:xfrm>
        </p:spPr>
        <p:txBody>
          <a:bodyPr anchor="ctr" anchorCtr="0">
            <a:normAutofit/>
          </a:bodyPr>
          <a:lstStyle/>
          <a:p>
            <a:r>
              <a:rPr lang="en-US" sz="6600" dirty="0" smtClean="0">
                <a:latin typeface="Arial" panose="020B0604020202020204" pitchFamily="34" charset="0"/>
                <a:cs typeface="Arial" panose="020B0604020202020204" pitchFamily="34" charset="0"/>
              </a:rPr>
              <a:t>Oil &amp; gas outreach &amp; training</a:t>
            </a:r>
            <a:endParaRPr lang="en-US" sz="66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US" sz="2400" dirty="0" smtClean="0">
                <a:latin typeface="Arial" panose="020B0604020202020204" pitchFamily="34" charset="0"/>
                <a:cs typeface="Arial" panose="020B0604020202020204" pitchFamily="34" charset="0"/>
              </a:rPr>
              <a:t>New Mexico Taxation &amp; Revenue Department</a:t>
            </a:r>
          </a:p>
          <a:p>
            <a:r>
              <a:rPr lang="en-US" sz="2400" dirty="0" smtClean="0">
                <a:latin typeface="Arial" panose="020B0604020202020204" pitchFamily="34" charset="0"/>
                <a:cs typeface="Arial" panose="020B0604020202020204" pitchFamily="34" charset="0"/>
              </a:rPr>
              <a:t>Property Tax Division</a:t>
            </a:r>
          </a:p>
          <a:p>
            <a:r>
              <a:rPr lang="en-US" sz="2400" dirty="0" smtClean="0">
                <a:latin typeface="Arial" panose="020B0604020202020204" pitchFamily="34" charset="0"/>
                <a:cs typeface="Arial" panose="020B0604020202020204" pitchFamily="34" charset="0"/>
              </a:rPr>
              <a:t>State Assessed Property Bureau</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3015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43" y="277554"/>
            <a:ext cx="10918508" cy="880687"/>
          </a:xfrm>
        </p:spPr>
        <p:txBody>
          <a:bodyPr>
            <a:normAutofit fontScale="90000"/>
          </a:bodyPr>
          <a:lstStyle/>
          <a:p>
            <a:pPr algn="ctr"/>
            <a:r>
              <a:rPr lang="en-US" sz="5400" dirty="0" smtClean="0">
                <a:latin typeface="Arial" panose="020B0604020202020204" pitchFamily="34" charset="0"/>
                <a:cs typeface="Arial" panose="020B0604020202020204" pitchFamily="34" charset="0"/>
              </a:rPr>
              <a:t>General instructions</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466594" y="1910081"/>
            <a:ext cx="11217405" cy="4154984"/>
          </a:xfrm>
          <a:prstGeom prst="rect">
            <a:avLst/>
          </a:prstGeom>
          <a:solidFill>
            <a:schemeClr val="tx1"/>
          </a:solidFill>
        </p:spPr>
        <p:txBody>
          <a:bodyPr wrap="square" rtlCol="0">
            <a:spAutoFit/>
          </a:bodyPr>
          <a:lstStyle/>
          <a:p>
            <a:r>
              <a:rPr lang="en-US" sz="2400" b="1" dirty="0" smtClean="0">
                <a:solidFill>
                  <a:schemeClr val="tx2">
                    <a:lumMod val="75000"/>
                  </a:schemeClr>
                </a:solidFill>
                <a:latin typeface="Arial" panose="020B0604020202020204" pitchFamily="34" charset="0"/>
                <a:cs typeface="Arial" panose="020B0604020202020204" pitchFamily="34" charset="0"/>
              </a:rPr>
              <a:t>Penalties </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Any person who intentionally refuses to file a required (complete) report or who knowingly makes a false statement in a required (complete) report is guilty of a misdemeanor and shall be punished by the imposition of a fine of not more than one thousand dollars ($1,000)</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Civil penalties authorized shall be imposed and collected at the time and in the manner that the tax is imposed and collected. In order to assist in the imposition and collection of the penalties the person having responsibility for determining the value of the property shall make an entry in the valuation records indicating the liability for any penalties due under Section 7-38-8, Subsections F through K, NMSA 1978.</a:t>
            </a:r>
          </a:p>
        </p:txBody>
      </p:sp>
    </p:spTree>
    <p:extLst>
      <p:ext uri="{BB962C8B-B14F-4D97-AF65-F5344CB8AC3E}">
        <p14:creationId xmlns:p14="http://schemas.microsoft.com/office/powerpoint/2010/main" val="3406517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43" y="277554"/>
            <a:ext cx="10918508" cy="880687"/>
          </a:xfrm>
        </p:spPr>
        <p:txBody>
          <a:bodyPr>
            <a:normAutofit fontScale="90000"/>
          </a:bodyPr>
          <a:lstStyle/>
          <a:p>
            <a:pPr algn="ctr"/>
            <a:r>
              <a:rPr lang="en-US" sz="5400" dirty="0" smtClean="0">
                <a:latin typeface="Arial" panose="020B0604020202020204" pitchFamily="34" charset="0"/>
                <a:cs typeface="Arial" panose="020B0604020202020204" pitchFamily="34" charset="0"/>
              </a:rPr>
              <a:t>General instructions</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466594" y="1158241"/>
            <a:ext cx="11217405" cy="5324535"/>
          </a:xfrm>
          <a:prstGeom prst="rect">
            <a:avLst/>
          </a:prstGeom>
          <a:solidFill>
            <a:schemeClr val="tx1"/>
          </a:solidFill>
        </p:spPr>
        <p:txBody>
          <a:bodyPr wrap="square" rtlCol="0">
            <a:spAutoFit/>
          </a:bodyPr>
          <a:lstStyle/>
          <a:p>
            <a:pPr algn="ctr"/>
            <a:r>
              <a:rPr lang="en-US" sz="2800" b="1" dirty="0" smtClean="0">
                <a:solidFill>
                  <a:schemeClr val="tx2">
                    <a:lumMod val="75000"/>
                  </a:schemeClr>
                </a:solidFill>
                <a:latin typeface="Arial" panose="020B0604020202020204" pitchFamily="34" charset="0"/>
                <a:cs typeface="Arial" panose="020B0604020202020204" pitchFamily="34" charset="0"/>
              </a:rPr>
              <a:t>REPORTING FORMS</a:t>
            </a:r>
          </a:p>
          <a:p>
            <a:endParaRPr lang="en-US" sz="2400" b="1" dirty="0">
              <a:solidFill>
                <a:schemeClr val="tx2">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General &amp; special industry forms provided are to be completed in their entirety.</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Use the proper form for each type of property, as defined in the general &amp; special industry form instructions.</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Do not leave any lines blank. (Use “none” or “not applicable”)</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Computer generated printouts are accepted as long as they are as follows:</a:t>
            </a:r>
          </a:p>
          <a:p>
            <a:pPr marL="800100" lvl="1" indent="-342900">
              <a:buFont typeface="Arial" panose="020B0604020202020204" pitchFamily="34" charset="0"/>
              <a:buChar char="•"/>
            </a:pPr>
            <a:r>
              <a:rPr lang="en-US" sz="2400" b="1" dirty="0" smtClean="0">
                <a:solidFill>
                  <a:schemeClr val="tx2">
                    <a:lumMod val="75000"/>
                  </a:schemeClr>
                </a:solidFill>
                <a:latin typeface="Arial" panose="020B0604020202020204" pitchFamily="34" charset="0"/>
                <a:cs typeface="Arial" panose="020B0604020202020204" pitchFamily="34" charset="0"/>
              </a:rPr>
              <a:t>Must </a:t>
            </a:r>
            <a:r>
              <a:rPr lang="en-US" sz="2400" dirty="0" smtClean="0">
                <a:solidFill>
                  <a:schemeClr val="tx2">
                    <a:lumMod val="75000"/>
                  </a:schemeClr>
                </a:solidFill>
                <a:latin typeface="Arial" panose="020B0604020202020204" pitchFamily="34" charset="0"/>
                <a:cs typeface="Arial" panose="020B0604020202020204" pitchFamily="34" charset="0"/>
              </a:rPr>
              <a:t>be clearly labeled as to the information provided</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Cross-referenced to the reporting form that it replaced.</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This applies to all general &amp; special industry reporting forms </a:t>
            </a:r>
            <a:r>
              <a:rPr lang="en-US" sz="2400" b="1" u="sng" dirty="0" smtClean="0">
                <a:solidFill>
                  <a:schemeClr val="tx2">
                    <a:lumMod val="75000"/>
                  </a:schemeClr>
                </a:solidFill>
                <a:latin typeface="Arial" panose="020B0604020202020204" pitchFamily="34" charset="0"/>
                <a:cs typeface="Arial" panose="020B0604020202020204" pitchFamily="34" charset="0"/>
              </a:rPr>
              <a:t>except</a:t>
            </a:r>
            <a:r>
              <a:rPr lang="en-US" sz="2400" dirty="0" smtClean="0">
                <a:solidFill>
                  <a:schemeClr val="tx2">
                    <a:lumMod val="75000"/>
                  </a:schemeClr>
                </a:solidFill>
                <a:latin typeface="Arial" panose="020B0604020202020204" pitchFamily="34" charset="0"/>
                <a:cs typeface="Arial" panose="020B0604020202020204" pitchFamily="34" charset="0"/>
              </a:rPr>
              <a:t> for CAB-02 Form, New Mexico Property Summary and CAB-03 Form, County Property Summary. This forms cannot be substituted, unless they are duplicated </a:t>
            </a:r>
            <a:r>
              <a:rPr lang="en-US" sz="2400" b="1" dirty="0" smtClean="0">
                <a:solidFill>
                  <a:schemeClr val="tx2">
                    <a:lumMod val="75000"/>
                  </a:schemeClr>
                </a:solidFill>
                <a:latin typeface="Arial" panose="020B0604020202020204" pitchFamily="34" charset="0"/>
                <a:cs typeface="Arial" panose="020B0604020202020204" pitchFamily="34" charset="0"/>
              </a:rPr>
              <a:t>EXACTLY</a:t>
            </a:r>
            <a:r>
              <a:rPr lang="en-US" sz="2400" dirty="0" smtClean="0">
                <a:solidFill>
                  <a:schemeClr val="tx2">
                    <a:lumMod val="75000"/>
                  </a:schemeClr>
                </a:solidFill>
                <a:latin typeface="Arial" panose="020B0604020202020204" pitchFamily="34" charset="0"/>
                <a:cs typeface="Arial" panose="020B0604020202020204" pitchFamily="34" charset="0"/>
              </a:rPr>
              <a:t>. </a:t>
            </a:r>
          </a:p>
          <a:p>
            <a:pPr lvl="1"/>
            <a:endParaRPr lang="en-US" sz="2400" dirty="0" smtClean="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3113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378" y="288324"/>
            <a:ext cx="10918508" cy="880687"/>
          </a:xfrm>
        </p:spPr>
        <p:txBody>
          <a:bodyPr>
            <a:normAutofit fontScale="90000"/>
          </a:bodyPr>
          <a:lstStyle/>
          <a:p>
            <a:pPr algn="ctr"/>
            <a:r>
              <a:rPr lang="en-US" sz="5400" dirty="0" smtClean="0">
                <a:latin typeface="Arial" panose="020B0604020202020204" pitchFamily="34" charset="0"/>
                <a:cs typeface="Arial" panose="020B0604020202020204" pitchFamily="34" charset="0"/>
              </a:rPr>
              <a:t>General instructions</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441883" y="1528181"/>
            <a:ext cx="6502616" cy="4893647"/>
          </a:xfrm>
          <a:prstGeom prst="rect">
            <a:avLst/>
          </a:prstGeom>
          <a:solidFill>
            <a:schemeClr val="tx1"/>
          </a:solidFill>
        </p:spPr>
        <p:txBody>
          <a:bodyPr wrap="square" rtlCol="0">
            <a:spAutoFit/>
          </a:bodyPr>
          <a:lstStyle/>
          <a:p>
            <a:pPr algn="ctr"/>
            <a:r>
              <a:rPr lang="en-US" sz="2800" b="1" dirty="0" smtClean="0">
                <a:solidFill>
                  <a:schemeClr val="tx2">
                    <a:lumMod val="75000"/>
                  </a:schemeClr>
                </a:solidFill>
                <a:latin typeface="Arial" panose="020B0604020202020204" pitchFamily="34" charset="0"/>
                <a:cs typeface="Arial" panose="020B0604020202020204" pitchFamily="34" charset="0"/>
              </a:rPr>
              <a:t>REPORTING FORMS</a:t>
            </a:r>
          </a:p>
          <a:p>
            <a:endParaRPr lang="en-US" sz="1000" b="1" dirty="0" smtClean="0">
              <a:solidFill>
                <a:schemeClr val="tx2">
                  <a:lumMod val="75000"/>
                </a:schemeClr>
              </a:solidFill>
              <a:latin typeface="Arial" panose="020B0604020202020204" pitchFamily="34" charset="0"/>
              <a:cs typeface="Arial" panose="020B0604020202020204" pitchFamily="34" charset="0"/>
            </a:endParaRPr>
          </a:p>
          <a:p>
            <a:r>
              <a:rPr lang="en-US" sz="2400" b="1" dirty="0" smtClean="0">
                <a:solidFill>
                  <a:schemeClr val="tx2">
                    <a:lumMod val="75000"/>
                  </a:schemeClr>
                </a:solidFill>
                <a:latin typeface="Arial" panose="020B0604020202020204" pitchFamily="34" charset="0"/>
                <a:cs typeface="Arial" panose="020B0604020202020204" pitchFamily="34" charset="0"/>
              </a:rPr>
              <a:t>CAB FORMS</a:t>
            </a:r>
          </a:p>
          <a:p>
            <a:endParaRPr lang="en-US" sz="1000" b="1" dirty="0">
              <a:solidFill>
                <a:schemeClr val="tx2">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CAB-01 Form, Application for Registration.</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CAB-01 (A) Form, Taxpayer Information.</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CAB-02 Form, New Mexico Property Summary.</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CAB-03 Form, County Property Summary.</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CAB-04 Form, Real Estate, Buildings and Improvement.</a:t>
            </a:r>
          </a:p>
          <a:p>
            <a:pPr marL="800100" lvl="1" indent="-342900">
              <a:buFont typeface="Arial" panose="020B0604020202020204" pitchFamily="34" charset="0"/>
              <a:buChar char="•"/>
            </a:pPr>
            <a:r>
              <a:rPr lang="en-US" sz="2400" b="1" dirty="0" smtClean="0">
                <a:solidFill>
                  <a:schemeClr val="tx2">
                    <a:lumMod val="75000"/>
                  </a:schemeClr>
                </a:solidFill>
                <a:latin typeface="Arial" panose="020B0604020202020204" pitchFamily="34" charset="0"/>
                <a:cs typeface="Arial" panose="020B0604020202020204" pitchFamily="34" charset="0"/>
              </a:rPr>
              <a:t>All land being reported on this form must include a complete legal description. (Real Estate Deeds)</a:t>
            </a:r>
          </a:p>
        </p:txBody>
      </p:sp>
    </p:spTree>
    <p:extLst>
      <p:ext uri="{BB962C8B-B14F-4D97-AF65-F5344CB8AC3E}">
        <p14:creationId xmlns:p14="http://schemas.microsoft.com/office/powerpoint/2010/main" val="3404832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1000"/>
                                        <p:tgtEl>
                                          <p:spTgt spid="4">
                                            <p:txEl>
                                              <p:pRg st="4" end="4"/>
                                            </p:txEl>
                                          </p:spTgt>
                                        </p:tgtEl>
                                      </p:cBhvr>
                                    </p:animEffect>
                                    <p:anim calcmode="lin" valueType="num">
                                      <p:cBhvr>
                                        <p:cTn id="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5" end="5"/>
                                            </p:txEl>
                                          </p:spTgt>
                                        </p:tgtEl>
                                        <p:attrNameLst>
                                          <p:attrName>style.visibility</p:attrName>
                                        </p:attrNameLst>
                                      </p:cBhvr>
                                      <p:to>
                                        <p:strVal val="visible"/>
                                      </p:to>
                                    </p:set>
                                    <p:animEffect transition="in" filter="fade">
                                      <p:cBhvr>
                                        <p:cTn id="14" dur="1000"/>
                                        <p:tgtEl>
                                          <p:spTgt spid="4">
                                            <p:txEl>
                                              <p:pRg st="5" end="5"/>
                                            </p:txEl>
                                          </p:spTgt>
                                        </p:tgtEl>
                                      </p:cBhvr>
                                    </p:animEffect>
                                    <p:anim calcmode="lin" valueType="num">
                                      <p:cBhvr>
                                        <p:cTn id="15"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animEffect transition="in" filter="fade">
                                      <p:cBhvr>
                                        <p:cTn id="21" dur="1000"/>
                                        <p:tgtEl>
                                          <p:spTgt spid="4">
                                            <p:txEl>
                                              <p:pRg st="6" end="6"/>
                                            </p:txEl>
                                          </p:spTgt>
                                        </p:tgtEl>
                                      </p:cBhvr>
                                    </p:animEffect>
                                    <p:anim calcmode="lin" valueType="num">
                                      <p:cBhvr>
                                        <p:cTn id="22"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1000"/>
                                        <p:tgtEl>
                                          <p:spTgt spid="4">
                                            <p:txEl>
                                              <p:pRg st="7" end="7"/>
                                            </p:txEl>
                                          </p:spTgt>
                                        </p:tgtEl>
                                      </p:cBhvr>
                                    </p:animEffect>
                                    <p:anim calcmode="lin" valueType="num">
                                      <p:cBhvr>
                                        <p:cTn id="29"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Effect transition="in" filter="fade">
                                      <p:cBhvr>
                                        <p:cTn id="35" dur="1000"/>
                                        <p:tgtEl>
                                          <p:spTgt spid="4">
                                            <p:txEl>
                                              <p:pRg st="8" end="8"/>
                                            </p:txEl>
                                          </p:spTgt>
                                        </p:tgtEl>
                                      </p:cBhvr>
                                    </p:animEffect>
                                    <p:anim calcmode="lin" valueType="num">
                                      <p:cBhvr>
                                        <p:cTn id="36"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fade">
                                      <p:cBhvr>
                                        <p:cTn id="42" dur="1000"/>
                                        <p:tgtEl>
                                          <p:spTgt spid="4">
                                            <p:txEl>
                                              <p:pRg st="9" end="9"/>
                                            </p:txEl>
                                          </p:spTgt>
                                        </p:tgtEl>
                                      </p:cBhvr>
                                    </p:animEffect>
                                    <p:anim calcmode="lin" valueType="num">
                                      <p:cBhvr>
                                        <p:cTn id="4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139" y="313037"/>
            <a:ext cx="10918508" cy="880687"/>
          </a:xfrm>
        </p:spPr>
        <p:txBody>
          <a:bodyPr>
            <a:normAutofit fontScale="90000"/>
          </a:bodyPr>
          <a:lstStyle/>
          <a:p>
            <a:pPr algn="ctr"/>
            <a:r>
              <a:rPr lang="en-US" sz="5400" dirty="0" smtClean="0">
                <a:latin typeface="Arial" panose="020B0604020202020204" pitchFamily="34" charset="0"/>
                <a:cs typeface="Arial" panose="020B0604020202020204" pitchFamily="34" charset="0"/>
              </a:rPr>
              <a:t>General instructions</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293600" y="1898884"/>
            <a:ext cx="6469665" cy="3416320"/>
          </a:xfrm>
          <a:prstGeom prst="rect">
            <a:avLst/>
          </a:prstGeom>
          <a:solidFill>
            <a:schemeClr val="tx1"/>
          </a:solidFill>
        </p:spPr>
        <p:txBody>
          <a:bodyPr wrap="square" rtlCol="0">
            <a:spAutoFit/>
          </a:bodyPr>
          <a:lstStyle/>
          <a:p>
            <a:pPr algn="ctr"/>
            <a:r>
              <a:rPr lang="en-US" sz="2800" b="1" dirty="0" smtClean="0">
                <a:solidFill>
                  <a:schemeClr val="tx2">
                    <a:lumMod val="75000"/>
                  </a:schemeClr>
                </a:solidFill>
                <a:latin typeface="Arial" panose="020B0604020202020204" pitchFamily="34" charset="0"/>
                <a:cs typeface="Arial" panose="020B0604020202020204" pitchFamily="34" charset="0"/>
              </a:rPr>
              <a:t>REPORTING FORMS</a:t>
            </a:r>
          </a:p>
          <a:p>
            <a:endParaRPr lang="en-US" sz="1000" b="1" dirty="0" smtClean="0">
              <a:solidFill>
                <a:schemeClr val="tx2">
                  <a:lumMod val="75000"/>
                </a:schemeClr>
              </a:solidFill>
              <a:latin typeface="Arial" panose="020B0604020202020204" pitchFamily="34" charset="0"/>
              <a:cs typeface="Arial" panose="020B0604020202020204" pitchFamily="34" charset="0"/>
            </a:endParaRPr>
          </a:p>
          <a:p>
            <a:r>
              <a:rPr lang="en-US" sz="2400" b="1" dirty="0" smtClean="0">
                <a:solidFill>
                  <a:schemeClr val="tx2">
                    <a:lumMod val="75000"/>
                  </a:schemeClr>
                </a:solidFill>
                <a:latin typeface="Arial" panose="020B0604020202020204" pitchFamily="34" charset="0"/>
                <a:cs typeface="Arial" panose="020B0604020202020204" pitchFamily="34" charset="0"/>
              </a:rPr>
              <a:t>CAB FORMS</a:t>
            </a:r>
          </a:p>
          <a:p>
            <a:endParaRPr lang="en-US" sz="1000" b="1" dirty="0">
              <a:solidFill>
                <a:schemeClr val="tx2">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CAB-05 Form, Personal Property Report.</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CAB-06 Form, Construction Work in Progress.</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CAB-07 Form, Agriculture Application.</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CAB-08 Form, Leased or Rented Real and Personal Property.</a:t>
            </a:r>
            <a:r>
              <a:rPr lang="en-US" sz="2400" b="1" dirty="0" smtClean="0">
                <a:solidFill>
                  <a:schemeClr val="tx2">
                    <a:lumMod val="75000"/>
                  </a:schemeClr>
                </a:solidFill>
                <a:latin typeface="Arial" panose="020B0604020202020204" pitchFamily="34" charset="0"/>
                <a:cs typeface="Arial" panose="020B0604020202020204" pitchFamily="34" charset="0"/>
              </a:rPr>
              <a:t> </a:t>
            </a:r>
            <a:endParaRPr lang="en-US" sz="2400" dirty="0" smtClean="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569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1000"/>
                                        <p:tgtEl>
                                          <p:spTgt spid="4">
                                            <p:txEl>
                                              <p:pRg st="4" end="4"/>
                                            </p:txEl>
                                          </p:spTgt>
                                        </p:tgtEl>
                                      </p:cBhvr>
                                    </p:animEffect>
                                    <p:anim calcmode="lin" valueType="num">
                                      <p:cBhvr>
                                        <p:cTn id="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5" end="5"/>
                                            </p:txEl>
                                          </p:spTgt>
                                        </p:tgtEl>
                                        <p:attrNameLst>
                                          <p:attrName>style.visibility</p:attrName>
                                        </p:attrNameLst>
                                      </p:cBhvr>
                                      <p:to>
                                        <p:strVal val="visible"/>
                                      </p:to>
                                    </p:set>
                                    <p:animEffect transition="in" filter="fade">
                                      <p:cBhvr>
                                        <p:cTn id="14" dur="1000"/>
                                        <p:tgtEl>
                                          <p:spTgt spid="4">
                                            <p:txEl>
                                              <p:pRg st="5" end="5"/>
                                            </p:txEl>
                                          </p:spTgt>
                                        </p:tgtEl>
                                      </p:cBhvr>
                                    </p:animEffect>
                                    <p:anim calcmode="lin" valueType="num">
                                      <p:cBhvr>
                                        <p:cTn id="15"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animEffect transition="in" filter="fade">
                                      <p:cBhvr>
                                        <p:cTn id="21" dur="1000"/>
                                        <p:tgtEl>
                                          <p:spTgt spid="4">
                                            <p:txEl>
                                              <p:pRg st="6" end="6"/>
                                            </p:txEl>
                                          </p:spTgt>
                                        </p:tgtEl>
                                      </p:cBhvr>
                                    </p:animEffect>
                                    <p:anim calcmode="lin" valueType="num">
                                      <p:cBhvr>
                                        <p:cTn id="22"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1000"/>
                                        <p:tgtEl>
                                          <p:spTgt spid="4">
                                            <p:txEl>
                                              <p:pRg st="7" end="7"/>
                                            </p:txEl>
                                          </p:spTgt>
                                        </p:tgtEl>
                                      </p:cBhvr>
                                    </p:animEffect>
                                    <p:anim calcmode="lin" valueType="num">
                                      <p:cBhvr>
                                        <p:cTn id="29"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560" y="850206"/>
            <a:ext cx="12029440" cy="4107873"/>
          </a:xfrm>
        </p:spPr>
        <p:txBody>
          <a:bodyPr anchor="ctr" anchorCtr="0">
            <a:noAutofit/>
          </a:bodyPr>
          <a:lstStyle/>
          <a:p>
            <a:r>
              <a:rPr lang="en-US" sz="4400" dirty="0" smtClean="0">
                <a:latin typeface="Arial" panose="020B0604020202020204" pitchFamily="34" charset="0"/>
                <a:cs typeface="Arial" panose="020B0604020202020204" pitchFamily="34" charset="0"/>
              </a:rPr>
              <a:t>7-36-27.  Special Method of valuation; </a:t>
            </a:r>
            <a:r>
              <a:rPr lang="en-US" dirty="0" smtClean="0">
                <a:latin typeface="Arial" panose="020B0604020202020204" pitchFamily="34" charset="0"/>
                <a:cs typeface="Arial" panose="020B0604020202020204" pitchFamily="34" charset="0"/>
              </a:rPr>
              <a:t>Pipelines, tanks, sales meters and plants used in the processing, gathering, transmission, storage, measurement or distribution of oil, natural gas, carbon dioxide or liquid hydrocarbons.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00443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226" y="277554"/>
            <a:ext cx="11769213" cy="880687"/>
          </a:xfrm>
        </p:spPr>
        <p:txBody>
          <a:bodyPr>
            <a:normAutofit fontScale="90000"/>
          </a:bodyPr>
          <a:lstStyle/>
          <a:p>
            <a:pPr algn="ctr"/>
            <a:r>
              <a:rPr lang="en-US" sz="5400" dirty="0" smtClean="0">
                <a:latin typeface="Arial" panose="020B0604020202020204" pitchFamily="34" charset="0"/>
                <a:cs typeface="Arial" panose="020B0604020202020204" pitchFamily="34" charset="0"/>
              </a:rPr>
              <a:t>OIL &amp; GAS (Pipeline) instructions</a:t>
            </a:r>
            <a:endParaRPr lang="en-US" sz="5400" dirty="0">
              <a:latin typeface="Arial" panose="020B0604020202020204" pitchFamily="34" charset="0"/>
              <a:cs typeface="Arial" panose="020B0604020202020204" pitchFamily="34" charset="0"/>
            </a:endParaRPr>
          </a:p>
        </p:txBody>
      </p:sp>
      <p:sp>
        <p:nvSpPr>
          <p:cNvPr id="5" name="TextBox 4"/>
          <p:cNvSpPr txBox="1"/>
          <p:nvPr/>
        </p:nvSpPr>
        <p:spPr>
          <a:xfrm>
            <a:off x="425201" y="2276460"/>
            <a:ext cx="6762312" cy="3816429"/>
          </a:xfrm>
          <a:prstGeom prst="rect">
            <a:avLst/>
          </a:prstGeom>
          <a:solidFill>
            <a:schemeClr val="tx1"/>
          </a:solidFill>
        </p:spPr>
        <p:txBody>
          <a:bodyPr wrap="square" rtlCol="0">
            <a:spAutoFit/>
          </a:bodyPr>
          <a:lstStyle/>
          <a:p>
            <a:pPr algn="ctr"/>
            <a:r>
              <a:rPr lang="en-US" sz="2800" b="1" dirty="0" smtClean="0">
                <a:solidFill>
                  <a:schemeClr val="tx2">
                    <a:lumMod val="75000"/>
                  </a:schemeClr>
                </a:solidFill>
                <a:latin typeface="Arial" panose="020B0604020202020204" pitchFamily="34" charset="0"/>
                <a:cs typeface="Arial" panose="020B0604020202020204" pitchFamily="34" charset="0"/>
              </a:rPr>
              <a:t>ADDITIONAL REPORTING FORMS</a:t>
            </a:r>
          </a:p>
          <a:p>
            <a:endParaRPr lang="en-US" sz="1000" b="1" dirty="0" smtClean="0">
              <a:solidFill>
                <a:schemeClr val="tx2">
                  <a:lumMod val="75000"/>
                </a:schemeClr>
              </a:solidFill>
              <a:latin typeface="Arial" panose="020B0604020202020204" pitchFamily="34" charset="0"/>
              <a:cs typeface="Arial" panose="020B0604020202020204" pitchFamily="34" charset="0"/>
            </a:endParaRPr>
          </a:p>
          <a:p>
            <a:r>
              <a:rPr lang="en-US" sz="2400" b="1" dirty="0" smtClean="0">
                <a:solidFill>
                  <a:schemeClr val="tx2">
                    <a:lumMod val="75000"/>
                  </a:schemeClr>
                </a:solidFill>
                <a:latin typeface="Arial" panose="020B0604020202020204" pitchFamily="34" charset="0"/>
                <a:cs typeface="Arial" panose="020B0604020202020204" pitchFamily="34" charset="0"/>
              </a:rPr>
              <a:t>CAB FORMS</a:t>
            </a:r>
          </a:p>
          <a:p>
            <a:endParaRPr lang="en-US" sz="1200" b="1" dirty="0">
              <a:solidFill>
                <a:schemeClr val="tx2">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CAB-P1 Form, Gas Meter Valuation Schedule.</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CAB-P2 Form, Pipeline Valuation Schedule.</a:t>
            </a:r>
          </a:p>
          <a:p>
            <a:pPr marL="800100" lvl="1" indent="-342900">
              <a:buFont typeface="Wingdings" panose="05000000000000000000" pitchFamily="2" charset="2"/>
              <a:buChar char="v"/>
            </a:pPr>
            <a:r>
              <a:rPr lang="en-US" sz="2400" dirty="0" smtClean="0">
                <a:solidFill>
                  <a:schemeClr val="tx2">
                    <a:lumMod val="75000"/>
                  </a:schemeClr>
                </a:solidFill>
                <a:latin typeface="Arial" panose="020B0604020202020204" pitchFamily="34" charset="0"/>
                <a:cs typeface="Arial" panose="020B0604020202020204" pitchFamily="34" charset="0"/>
              </a:rPr>
              <a:t>Regulated 		</a:t>
            </a:r>
          </a:p>
          <a:p>
            <a:pPr marL="800100" lvl="1" indent="-342900">
              <a:buFont typeface="Wingdings" panose="05000000000000000000" pitchFamily="2" charset="2"/>
              <a:buChar char="v"/>
            </a:pPr>
            <a:r>
              <a:rPr lang="en-US" sz="2400" dirty="0" smtClean="0">
                <a:solidFill>
                  <a:schemeClr val="tx2">
                    <a:lumMod val="75000"/>
                  </a:schemeClr>
                </a:solidFill>
                <a:latin typeface="Arial" panose="020B0604020202020204" pitchFamily="34" charset="0"/>
                <a:cs typeface="Arial" panose="020B0604020202020204" pitchFamily="34" charset="0"/>
              </a:rPr>
              <a:t>Unregulated</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CAB-P3 Form, Pipeline and Gas Utility Plant Valuation Schedule.</a:t>
            </a:r>
          </a:p>
        </p:txBody>
      </p:sp>
    </p:spTree>
    <p:extLst>
      <p:ext uri="{BB962C8B-B14F-4D97-AF65-F5344CB8AC3E}">
        <p14:creationId xmlns:p14="http://schemas.microsoft.com/office/powerpoint/2010/main" val="373443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1000"/>
                                        <p:tgtEl>
                                          <p:spTgt spid="5">
                                            <p:txEl>
                                              <p:pRg st="2" end="2"/>
                                            </p:txEl>
                                          </p:spTgt>
                                        </p:tgtEl>
                                      </p:cBhvr>
                                    </p:animEffect>
                                    <p:anim calcmode="lin" valueType="num">
                                      <p:cBhvr>
                                        <p:cTn id="13"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1000"/>
                                        <p:tgtEl>
                                          <p:spTgt spid="5">
                                            <p:txEl>
                                              <p:pRg st="4" end="4"/>
                                            </p:txEl>
                                          </p:spTgt>
                                        </p:tgtEl>
                                      </p:cBhvr>
                                    </p:animEffect>
                                    <p:anim calcmode="lin" valueType="num">
                                      <p:cBhvr>
                                        <p:cTn id="20"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1000"/>
                                        <p:tgtEl>
                                          <p:spTgt spid="5">
                                            <p:txEl>
                                              <p:pRg st="5" end="5"/>
                                            </p:txEl>
                                          </p:spTgt>
                                        </p:tgtEl>
                                      </p:cBhvr>
                                    </p:animEffect>
                                    <p:anim calcmode="lin" valueType="num">
                                      <p:cBhvr>
                                        <p:cTn id="27"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5" end="5"/>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fade">
                                      <p:cBhvr>
                                        <p:cTn id="31" dur="1000"/>
                                        <p:tgtEl>
                                          <p:spTgt spid="5">
                                            <p:txEl>
                                              <p:pRg st="6" end="6"/>
                                            </p:txEl>
                                          </p:spTgt>
                                        </p:tgtEl>
                                      </p:cBhvr>
                                    </p:animEffect>
                                    <p:anim calcmode="lin" valueType="num">
                                      <p:cBhvr>
                                        <p:cTn id="32"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5">
                                            <p:txEl>
                                              <p:pRg st="7" end="7"/>
                                            </p:txEl>
                                          </p:spTgt>
                                        </p:tgtEl>
                                        <p:attrNameLst>
                                          <p:attrName>style.visibility</p:attrName>
                                        </p:attrNameLst>
                                      </p:cBhvr>
                                      <p:to>
                                        <p:strVal val="visible"/>
                                      </p:to>
                                    </p:set>
                                    <p:animEffect transition="in" filter="fade">
                                      <p:cBhvr>
                                        <p:cTn id="38" dur="1000"/>
                                        <p:tgtEl>
                                          <p:spTgt spid="5">
                                            <p:txEl>
                                              <p:pRg st="7" end="7"/>
                                            </p:txEl>
                                          </p:spTgt>
                                        </p:tgtEl>
                                      </p:cBhvr>
                                    </p:animEffect>
                                    <p:anim calcmode="lin" valueType="num">
                                      <p:cBhvr>
                                        <p:cTn id="39"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40"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5">
                                            <p:txEl>
                                              <p:pRg st="8" end="8"/>
                                            </p:txEl>
                                          </p:spTgt>
                                        </p:tgtEl>
                                        <p:attrNameLst>
                                          <p:attrName>style.visibility</p:attrName>
                                        </p:attrNameLst>
                                      </p:cBhvr>
                                      <p:to>
                                        <p:strVal val="visible"/>
                                      </p:to>
                                    </p:set>
                                    <p:animEffect transition="in" filter="fade">
                                      <p:cBhvr>
                                        <p:cTn id="45" dur="1000"/>
                                        <p:tgtEl>
                                          <p:spTgt spid="5">
                                            <p:txEl>
                                              <p:pRg st="8" end="8"/>
                                            </p:txEl>
                                          </p:spTgt>
                                        </p:tgtEl>
                                      </p:cBhvr>
                                    </p:animEffect>
                                    <p:anim calcmode="lin" valueType="num">
                                      <p:cBhvr>
                                        <p:cTn id="46"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47"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226" y="277554"/>
            <a:ext cx="11769213" cy="880687"/>
          </a:xfrm>
        </p:spPr>
        <p:txBody>
          <a:bodyPr>
            <a:normAutofit fontScale="90000"/>
          </a:bodyPr>
          <a:lstStyle/>
          <a:p>
            <a:pPr algn="ctr"/>
            <a:r>
              <a:rPr lang="en-US" sz="5400" dirty="0" smtClean="0">
                <a:latin typeface="Arial" panose="020B0604020202020204" pitchFamily="34" charset="0"/>
                <a:cs typeface="Arial" panose="020B0604020202020204" pitchFamily="34" charset="0"/>
              </a:rPr>
              <a:t>OIL &amp; GAS (Pipeline) instructions</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221226" y="1703931"/>
            <a:ext cx="5613400" cy="4031873"/>
          </a:xfrm>
          <a:prstGeom prst="rect">
            <a:avLst/>
          </a:prstGeom>
          <a:solidFill>
            <a:schemeClr val="tx1"/>
          </a:solidFill>
        </p:spPr>
        <p:txBody>
          <a:bodyPr wrap="square" rtlCol="0">
            <a:spAutoFit/>
          </a:bodyPr>
          <a:lstStyle/>
          <a:p>
            <a:pPr algn="ctr"/>
            <a:r>
              <a:rPr lang="en-US" sz="2800" b="1" dirty="0" smtClean="0">
                <a:solidFill>
                  <a:schemeClr val="tx2">
                    <a:lumMod val="75000"/>
                  </a:schemeClr>
                </a:solidFill>
                <a:latin typeface="Arial" panose="020B0604020202020204" pitchFamily="34" charset="0"/>
                <a:cs typeface="Arial" panose="020B0604020202020204" pitchFamily="34" charset="0"/>
              </a:rPr>
              <a:t>DEFINITIONS</a:t>
            </a:r>
          </a:p>
          <a:p>
            <a:endParaRPr lang="en-US" sz="1200" b="1" dirty="0">
              <a:solidFill>
                <a:schemeClr val="tx2">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Construction Work in Progress.</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Depreciation.</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Direct Customer Distribution Pipeline.</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Economic Obsolescence.</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Functional Obsolescence.</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Other Justifiable Factors.</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Pipeline.</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Plant.</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Taxable Value.</a:t>
            </a:r>
          </a:p>
        </p:txBody>
      </p:sp>
      <p:sp>
        <p:nvSpPr>
          <p:cNvPr id="5" name="TextBox 4"/>
          <p:cNvSpPr txBox="1"/>
          <p:nvPr/>
        </p:nvSpPr>
        <p:spPr>
          <a:xfrm>
            <a:off x="6066566" y="3291088"/>
            <a:ext cx="6046839" cy="2554545"/>
          </a:xfrm>
          <a:prstGeom prst="rect">
            <a:avLst/>
          </a:prstGeom>
          <a:solidFill>
            <a:schemeClr val="tx1"/>
          </a:solidFill>
        </p:spPr>
        <p:txBody>
          <a:bodyPr wrap="square" rtlCol="0">
            <a:spAutoFit/>
          </a:bodyPr>
          <a:lstStyle/>
          <a:p>
            <a:pPr algn="ctr"/>
            <a:r>
              <a:rPr lang="en-US" sz="1600" b="1" dirty="0" smtClean="0">
                <a:solidFill>
                  <a:schemeClr val="tx2">
                    <a:lumMod val="75000"/>
                  </a:schemeClr>
                </a:solidFill>
                <a:latin typeface="Arial" panose="020B0604020202020204" pitchFamily="34" charset="0"/>
                <a:cs typeface="Arial" panose="020B0604020202020204" pitchFamily="34" charset="0"/>
              </a:rPr>
              <a:t>Requests for Functional/Economic Obsolescence</a:t>
            </a:r>
          </a:p>
          <a:p>
            <a:endParaRPr lang="en-US" sz="1600" b="1" dirty="0">
              <a:solidFill>
                <a:schemeClr val="tx2">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b="1" dirty="0" smtClean="0">
                <a:solidFill>
                  <a:schemeClr val="tx2">
                    <a:lumMod val="75000"/>
                  </a:schemeClr>
                </a:solidFill>
                <a:latin typeface="Arial" panose="020B0604020202020204" pitchFamily="34" charset="0"/>
                <a:cs typeface="Arial" panose="020B0604020202020204" pitchFamily="34" charset="0"/>
              </a:rPr>
              <a:t>Must </a:t>
            </a:r>
            <a:r>
              <a:rPr lang="en-US" sz="1600" dirty="0" smtClean="0">
                <a:solidFill>
                  <a:schemeClr val="tx2">
                    <a:lumMod val="75000"/>
                  </a:schemeClr>
                </a:solidFill>
                <a:latin typeface="Arial" panose="020B0604020202020204" pitchFamily="34" charset="0"/>
                <a:cs typeface="Arial" panose="020B0604020202020204" pitchFamily="34" charset="0"/>
              </a:rPr>
              <a:t>be made at the time the annual report is filed.</a:t>
            </a:r>
          </a:p>
          <a:p>
            <a:pPr marL="342900" indent="-342900">
              <a:buFont typeface="Arial" panose="020B0604020202020204" pitchFamily="34" charset="0"/>
              <a:buChar char="•"/>
            </a:pPr>
            <a:r>
              <a:rPr lang="en-US" sz="1600" b="1" dirty="0" smtClean="0">
                <a:solidFill>
                  <a:schemeClr val="tx2">
                    <a:lumMod val="75000"/>
                  </a:schemeClr>
                </a:solidFill>
                <a:latin typeface="Arial" panose="020B0604020202020204" pitchFamily="34" charset="0"/>
                <a:cs typeface="Arial" panose="020B0604020202020204" pitchFamily="34" charset="0"/>
              </a:rPr>
              <a:t>Must </a:t>
            </a:r>
            <a:r>
              <a:rPr lang="en-US" sz="1600" dirty="0" smtClean="0">
                <a:solidFill>
                  <a:schemeClr val="tx2">
                    <a:lumMod val="75000"/>
                  </a:schemeClr>
                </a:solidFill>
                <a:latin typeface="Arial" panose="020B0604020202020204" pitchFamily="34" charset="0"/>
                <a:cs typeface="Arial" panose="020B0604020202020204" pitchFamily="34" charset="0"/>
              </a:rPr>
              <a:t>be based on a situation present at least six (6) months prior to January 1</a:t>
            </a:r>
            <a:r>
              <a:rPr lang="en-US" sz="1600" baseline="30000" dirty="0" smtClean="0">
                <a:solidFill>
                  <a:schemeClr val="tx2">
                    <a:lumMod val="75000"/>
                  </a:schemeClr>
                </a:solidFill>
                <a:latin typeface="Arial" panose="020B0604020202020204" pitchFamily="34" charset="0"/>
                <a:cs typeface="Arial" panose="020B0604020202020204" pitchFamily="34" charset="0"/>
              </a:rPr>
              <a:t>st</a:t>
            </a:r>
            <a:r>
              <a:rPr lang="en-US" sz="1600" dirty="0" smtClean="0">
                <a:solidFill>
                  <a:schemeClr val="tx2">
                    <a:lumMod val="75000"/>
                  </a:schemeClr>
                </a:solidFill>
                <a:latin typeface="Arial" panose="020B0604020202020204" pitchFamily="34" charset="0"/>
                <a:cs typeface="Arial" panose="020B0604020202020204" pitchFamily="34" charset="0"/>
              </a:rPr>
              <a:t> of the tax year and expected to continue indefinitely.</a:t>
            </a:r>
          </a:p>
          <a:p>
            <a:pPr marL="342900" indent="-342900">
              <a:buFont typeface="Arial" panose="020B0604020202020204" pitchFamily="34" charset="0"/>
              <a:buChar char="•"/>
            </a:pPr>
            <a:r>
              <a:rPr lang="en-US" sz="1600" b="1" dirty="0" smtClean="0">
                <a:solidFill>
                  <a:schemeClr val="tx2">
                    <a:lumMod val="75000"/>
                  </a:schemeClr>
                </a:solidFill>
                <a:latin typeface="Arial" panose="020B0604020202020204" pitchFamily="34" charset="0"/>
                <a:cs typeface="Arial" panose="020B0604020202020204" pitchFamily="34" charset="0"/>
              </a:rPr>
              <a:t>Must </a:t>
            </a:r>
            <a:r>
              <a:rPr lang="en-US" sz="1600" dirty="0" smtClean="0">
                <a:solidFill>
                  <a:schemeClr val="tx2">
                    <a:lumMod val="75000"/>
                  </a:schemeClr>
                </a:solidFill>
                <a:latin typeface="Arial" panose="020B0604020202020204" pitchFamily="34" charset="0"/>
                <a:cs typeface="Arial" panose="020B0604020202020204" pitchFamily="34" charset="0"/>
              </a:rPr>
              <a:t>be supported with sufficient documentation to demonstrate how the factor was arrived and how it applies to the property for which the obsolescence is claimed.</a:t>
            </a:r>
          </a:p>
          <a:p>
            <a:pPr marL="342900" indent="-342900">
              <a:buFont typeface="Arial" panose="020B0604020202020204" pitchFamily="34" charset="0"/>
              <a:buChar char="•"/>
            </a:pPr>
            <a:r>
              <a:rPr lang="en-US" sz="1600" b="1" dirty="0" smtClean="0">
                <a:solidFill>
                  <a:schemeClr val="tx2">
                    <a:lumMod val="75000"/>
                  </a:schemeClr>
                </a:solidFill>
                <a:latin typeface="Arial" panose="020B0604020202020204" pitchFamily="34" charset="0"/>
                <a:cs typeface="Arial" panose="020B0604020202020204" pitchFamily="34" charset="0"/>
              </a:rPr>
              <a:t>Must </a:t>
            </a:r>
            <a:r>
              <a:rPr lang="en-US" sz="1600" dirty="0" smtClean="0">
                <a:solidFill>
                  <a:schemeClr val="tx2">
                    <a:lumMod val="75000"/>
                  </a:schemeClr>
                </a:solidFill>
                <a:latin typeface="Arial" panose="020B0604020202020204" pitchFamily="34" charset="0"/>
                <a:cs typeface="Arial" panose="020B0604020202020204" pitchFamily="34" charset="0"/>
              </a:rPr>
              <a:t>be based on objective evidence.</a:t>
            </a:r>
            <a:endParaRPr lang="en-US" sz="1600" b="1" dirty="0" smtClean="0">
              <a:solidFill>
                <a:schemeClr val="tx2">
                  <a:lumMod val="75000"/>
                </a:schemeClr>
              </a:solidFill>
              <a:latin typeface="Arial" panose="020B0604020202020204" pitchFamily="34" charset="0"/>
              <a:cs typeface="Arial" panose="020B0604020202020204" pitchFamily="34" charset="0"/>
            </a:endParaRPr>
          </a:p>
        </p:txBody>
      </p:sp>
      <p:sp>
        <p:nvSpPr>
          <p:cNvPr id="9" name="TextBox 8"/>
          <p:cNvSpPr txBox="1"/>
          <p:nvPr/>
        </p:nvSpPr>
        <p:spPr>
          <a:xfrm>
            <a:off x="6066566" y="1624573"/>
            <a:ext cx="5968314" cy="1569660"/>
          </a:xfrm>
          <a:prstGeom prst="rect">
            <a:avLst/>
          </a:prstGeom>
          <a:solidFill>
            <a:schemeClr val="tx1"/>
          </a:solidFill>
        </p:spPr>
        <p:txBody>
          <a:bodyPr wrap="square" rtlCol="0">
            <a:spAutoFit/>
          </a:bodyPr>
          <a:lstStyle/>
          <a:p>
            <a:pPr algn="ctr"/>
            <a:r>
              <a:rPr lang="en-US" sz="1600" dirty="0" smtClean="0">
                <a:solidFill>
                  <a:schemeClr val="tx2">
                    <a:lumMod val="75000"/>
                  </a:schemeClr>
                </a:solidFill>
                <a:latin typeface="Arial" panose="020B0604020202020204" pitchFamily="34" charset="0"/>
                <a:cs typeface="Arial" panose="020B0604020202020204" pitchFamily="34" charset="0"/>
              </a:rPr>
              <a:t>20% Floor(Residual)</a:t>
            </a:r>
          </a:p>
          <a:p>
            <a:endParaRPr lang="en-US" sz="1600" dirty="0" smtClean="0">
              <a:solidFill>
                <a:schemeClr val="tx2">
                  <a:lumMod val="75000"/>
                </a:schemeClr>
              </a:solidFill>
              <a:latin typeface="Arial" panose="020B0604020202020204" pitchFamily="34" charset="0"/>
              <a:cs typeface="Arial" panose="020B0604020202020204" pitchFamily="34" charset="0"/>
            </a:endParaRPr>
          </a:p>
          <a:p>
            <a:pPr algn="just"/>
            <a:r>
              <a:rPr lang="en-US" sz="1600" dirty="0" smtClean="0">
                <a:solidFill>
                  <a:schemeClr val="tx2">
                    <a:lumMod val="75000"/>
                  </a:schemeClr>
                </a:solidFill>
                <a:latin typeface="Arial" panose="020B0604020202020204" pitchFamily="34" charset="0"/>
                <a:cs typeface="Arial" panose="020B0604020202020204" pitchFamily="34" charset="0"/>
              </a:rPr>
              <a:t>7-36-27.  Subsection D (3)</a:t>
            </a:r>
          </a:p>
          <a:p>
            <a:pPr algn="just"/>
            <a:r>
              <a:rPr lang="en-US" sz="1600" dirty="0" smtClean="0">
                <a:solidFill>
                  <a:schemeClr val="tx2">
                    <a:lumMod val="75000"/>
                  </a:schemeClr>
                </a:solidFill>
                <a:latin typeface="Arial" panose="020B0604020202020204" pitchFamily="34" charset="0"/>
                <a:cs typeface="Arial" panose="020B0604020202020204" pitchFamily="34" charset="0"/>
              </a:rPr>
              <a:t>Property valued under this subsection shall not be less than twenty percent of the tangible property cost of such item of property.</a:t>
            </a:r>
          </a:p>
        </p:txBody>
      </p:sp>
      <p:sp>
        <p:nvSpPr>
          <p:cNvPr id="10" name="TextBox 9"/>
          <p:cNvSpPr txBox="1"/>
          <p:nvPr/>
        </p:nvSpPr>
        <p:spPr>
          <a:xfrm>
            <a:off x="6066567" y="6039344"/>
            <a:ext cx="6046839" cy="430887"/>
          </a:xfrm>
          <a:prstGeom prst="rect">
            <a:avLst/>
          </a:prstGeom>
          <a:solidFill>
            <a:schemeClr val="tx1"/>
          </a:solidFill>
        </p:spPr>
        <p:txBody>
          <a:bodyPr wrap="square" rtlCol="0">
            <a:spAutoFit/>
          </a:bodyPr>
          <a:lstStyle/>
          <a:p>
            <a:pPr algn="ctr"/>
            <a:r>
              <a:rPr lang="en-US" sz="2200" dirty="0" smtClean="0">
                <a:solidFill>
                  <a:schemeClr val="tx2">
                    <a:lumMod val="75000"/>
                  </a:schemeClr>
                </a:solidFill>
                <a:latin typeface="Arial" panose="020B0604020202020204" pitchFamily="34" charset="0"/>
                <a:cs typeface="Arial" panose="020B0604020202020204" pitchFamily="34" charset="0"/>
              </a:rPr>
              <a:t>Property Value divided by 3 = Taxable Value</a:t>
            </a:r>
          </a:p>
        </p:txBody>
      </p:sp>
    </p:spTree>
    <p:extLst>
      <p:ext uri="{BB962C8B-B14F-4D97-AF65-F5344CB8AC3E}">
        <p14:creationId xmlns:p14="http://schemas.microsoft.com/office/powerpoint/2010/main" val="713082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xit" presetSubtype="0" fill="hold" grpId="1" nodeType="clickEffect">
                                  <p:stCondLst>
                                    <p:cond delay="0"/>
                                  </p:stCondLst>
                                  <p:childTnLst>
                                    <p:animEffect transition="out" filter="fade">
                                      <p:cBhvr>
                                        <p:cTn id="25" dur="1000"/>
                                        <p:tgtEl>
                                          <p:spTgt spid="9"/>
                                        </p:tgtEl>
                                      </p:cBhvr>
                                    </p:animEffect>
                                    <p:anim calcmode="lin" valueType="num">
                                      <p:cBhvr>
                                        <p:cTn id="26" dur="1000"/>
                                        <p:tgtEl>
                                          <p:spTgt spid="9"/>
                                        </p:tgtEl>
                                        <p:attrNameLst>
                                          <p:attrName>ppt_x</p:attrName>
                                        </p:attrNameLst>
                                      </p:cBhvr>
                                      <p:tavLst>
                                        <p:tav tm="0">
                                          <p:val>
                                            <p:strVal val="ppt_x"/>
                                          </p:val>
                                        </p:tav>
                                        <p:tav tm="100000">
                                          <p:val>
                                            <p:strVal val="ppt_x"/>
                                          </p:val>
                                        </p:tav>
                                      </p:tavLst>
                                    </p:anim>
                                    <p:anim calcmode="lin" valueType="num">
                                      <p:cBhvr>
                                        <p:cTn id="27" dur="1000"/>
                                        <p:tgtEl>
                                          <p:spTgt spid="9"/>
                                        </p:tgtEl>
                                        <p:attrNameLst>
                                          <p:attrName>ppt_y</p:attrName>
                                        </p:attrNameLst>
                                      </p:cBhvr>
                                      <p:tavLst>
                                        <p:tav tm="0">
                                          <p:val>
                                            <p:strVal val="ppt_y"/>
                                          </p:val>
                                        </p:tav>
                                        <p:tav tm="100000">
                                          <p:val>
                                            <p:strVal val="ppt_y+.1"/>
                                          </p:val>
                                        </p:tav>
                                      </p:tavLst>
                                    </p:anim>
                                    <p:set>
                                      <p:cBhvr>
                                        <p:cTn id="28" dur="1" fill="hold">
                                          <p:stCondLst>
                                            <p:cond delay="999"/>
                                          </p:stCondLst>
                                        </p:cTn>
                                        <p:tgtEl>
                                          <p:spTgt spid="9"/>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animEffect transition="in" filter="fade">
                                      <p:cBhvr>
                                        <p:cTn id="33" dur="1000"/>
                                        <p:tgtEl>
                                          <p:spTgt spid="4">
                                            <p:txEl>
                                              <p:pRg st="4" end="4"/>
                                            </p:txEl>
                                          </p:spTgt>
                                        </p:tgtEl>
                                      </p:cBhvr>
                                    </p:animEffect>
                                    <p:anim calcmode="lin" valueType="num">
                                      <p:cBhvr>
                                        <p:cTn id="34"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4">
                                            <p:txEl>
                                              <p:pRg st="5" end="5"/>
                                            </p:txEl>
                                          </p:spTgt>
                                        </p:tgtEl>
                                        <p:attrNameLst>
                                          <p:attrName>style.visibility</p:attrName>
                                        </p:attrNameLst>
                                      </p:cBhvr>
                                      <p:to>
                                        <p:strVal val="visible"/>
                                      </p:to>
                                    </p:set>
                                    <p:animEffect transition="in" filter="fade">
                                      <p:cBhvr>
                                        <p:cTn id="40" dur="1000"/>
                                        <p:tgtEl>
                                          <p:spTgt spid="4">
                                            <p:txEl>
                                              <p:pRg st="5" end="5"/>
                                            </p:txEl>
                                          </p:spTgt>
                                        </p:tgtEl>
                                      </p:cBhvr>
                                    </p:animEffect>
                                    <p:anim calcmode="lin" valueType="num">
                                      <p:cBhvr>
                                        <p:cTn id="41"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Effect transition="in" filter="fade">
                                      <p:cBhvr>
                                        <p:cTn id="47" dur="1000"/>
                                        <p:tgtEl>
                                          <p:spTgt spid="4">
                                            <p:txEl>
                                              <p:pRg st="6" end="6"/>
                                            </p:txEl>
                                          </p:spTgt>
                                        </p:tgtEl>
                                      </p:cBhvr>
                                    </p:animEffect>
                                    <p:anim calcmode="lin" valueType="num">
                                      <p:cBhvr>
                                        <p:cTn id="4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fade">
                                      <p:cBhvr>
                                        <p:cTn id="54" dur="1000"/>
                                        <p:tgtEl>
                                          <p:spTgt spid="5"/>
                                        </p:tgtEl>
                                      </p:cBhvr>
                                    </p:animEffect>
                                    <p:anim calcmode="lin" valueType="num">
                                      <p:cBhvr>
                                        <p:cTn id="55" dur="1000" fill="hold"/>
                                        <p:tgtEl>
                                          <p:spTgt spid="5"/>
                                        </p:tgtEl>
                                        <p:attrNameLst>
                                          <p:attrName>ppt_x</p:attrName>
                                        </p:attrNameLst>
                                      </p:cBhvr>
                                      <p:tavLst>
                                        <p:tav tm="0">
                                          <p:val>
                                            <p:strVal val="#ppt_x"/>
                                          </p:val>
                                        </p:tav>
                                        <p:tav tm="100000">
                                          <p:val>
                                            <p:strVal val="#ppt_x"/>
                                          </p:val>
                                        </p:tav>
                                      </p:tavLst>
                                    </p:anim>
                                    <p:anim calcmode="lin" valueType="num">
                                      <p:cBhvr>
                                        <p:cTn id="5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xit" presetSubtype="0" fill="hold" grpId="1" nodeType="clickEffect">
                                  <p:stCondLst>
                                    <p:cond delay="0"/>
                                  </p:stCondLst>
                                  <p:childTnLst>
                                    <p:animEffect transition="out" filter="fade">
                                      <p:cBhvr>
                                        <p:cTn id="60" dur="1000"/>
                                        <p:tgtEl>
                                          <p:spTgt spid="5"/>
                                        </p:tgtEl>
                                      </p:cBhvr>
                                    </p:animEffect>
                                    <p:anim calcmode="lin" valueType="num">
                                      <p:cBhvr>
                                        <p:cTn id="61" dur="1000"/>
                                        <p:tgtEl>
                                          <p:spTgt spid="5"/>
                                        </p:tgtEl>
                                        <p:attrNameLst>
                                          <p:attrName>ppt_x</p:attrName>
                                        </p:attrNameLst>
                                      </p:cBhvr>
                                      <p:tavLst>
                                        <p:tav tm="0">
                                          <p:val>
                                            <p:strVal val="ppt_x"/>
                                          </p:val>
                                        </p:tav>
                                        <p:tav tm="100000">
                                          <p:val>
                                            <p:strVal val="ppt_x"/>
                                          </p:val>
                                        </p:tav>
                                      </p:tavLst>
                                    </p:anim>
                                    <p:anim calcmode="lin" valueType="num">
                                      <p:cBhvr>
                                        <p:cTn id="62" dur="1000"/>
                                        <p:tgtEl>
                                          <p:spTgt spid="5"/>
                                        </p:tgtEl>
                                        <p:attrNameLst>
                                          <p:attrName>ppt_y</p:attrName>
                                        </p:attrNameLst>
                                      </p:cBhvr>
                                      <p:tavLst>
                                        <p:tav tm="0">
                                          <p:val>
                                            <p:strVal val="ppt_y"/>
                                          </p:val>
                                        </p:tav>
                                        <p:tav tm="100000">
                                          <p:val>
                                            <p:strVal val="ppt_y+.1"/>
                                          </p:val>
                                        </p:tav>
                                      </p:tavLst>
                                    </p:anim>
                                    <p:set>
                                      <p:cBhvr>
                                        <p:cTn id="63" dur="1" fill="hold">
                                          <p:stCondLst>
                                            <p:cond delay="999"/>
                                          </p:stCondLst>
                                        </p:cTn>
                                        <p:tgtEl>
                                          <p:spTgt spid="5"/>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4">
                                            <p:txEl>
                                              <p:pRg st="7" end="7"/>
                                            </p:txEl>
                                          </p:spTgt>
                                        </p:tgtEl>
                                        <p:attrNameLst>
                                          <p:attrName>style.visibility</p:attrName>
                                        </p:attrNameLst>
                                      </p:cBhvr>
                                      <p:to>
                                        <p:strVal val="visible"/>
                                      </p:to>
                                    </p:set>
                                    <p:animEffect transition="in" filter="fade">
                                      <p:cBhvr>
                                        <p:cTn id="68" dur="1000"/>
                                        <p:tgtEl>
                                          <p:spTgt spid="4">
                                            <p:txEl>
                                              <p:pRg st="7" end="7"/>
                                            </p:txEl>
                                          </p:spTgt>
                                        </p:tgtEl>
                                      </p:cBhvr>
                                    </p:animEffect>
                                    <p:anim calcmode="lin" valueType="num">
                                      <p:cBhvr>
                                        <p:cTn id="69"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70"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nodeType="clickEffect">
                                  <p:stCondLst>
                                    <p:cond delay="0"/>
                                  </p:stCondLst>
                                  <p:childTnLst>
                                    <p:set>
                                      <p:cBhvr>
                                        <p:cTn id="74" dur="1" fill="hold">
                                          <p:stCondLst>
                                            <p:cond delay="0"/>
                                          </p:stCondLst>
                                        </p:cTn>
                                        <p:tgtEl>
                                          <p:spTgt spid="4">
                                            <p:txEl>
                                              <p:pRg st="8" end="8"/>
                                            </p:txEl>
                                          </p:spTgt>
                                        </p:tgtEl>
                                        <p:attrNameLst>
                                          <p:attrName>style.visibility</p:attrName>
                                        </p:attrNameLst>
                                      </p:cBhvr>
                                      <p:to>
                                        <p:strVal val="visible"/>
                                      </p:to>
                                    </p:set>
                                    <p:animEffect transition="in" filter="fade">
                                      <p:cBhvr>
                                        <p:cTn id="75" dur="1000"/>
                                        <p:tgtEl>
                                          <p:spTgt spid="4">
                                            <p:txEl>
                                              <p:pRg st="8" end="8"/>
                                            </p:txEl>
                                          </p:spTgt>
                                        </p:tgtEl>
                                      </p:cBhvr>
                                    </p:animEffect>
                                    <p:anim calcmode="lin" valueType="num">
                                      <p:cBhvr>
                                        <p:cTn id="76"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77"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nodeType="clickEffect">
                                  <p:stCondLst>
                                    <p:cond delay="0"/>
                                  </p:stCondLst>
                                  <p:childTnLst>
                                    <p:set>
                                      <p:cBhvr>
                                        <p:cTn id="81" dur="1" fill="hold">
                                          <p:stCondLst>
                                            <p:cond delay="0"/>
                                          </p:stCondLst>
                                        </p:cTn>
                                        <p:tgtEl>
                                          <p:spTgt spid="4">
                                            <p:txEl>
                                              <p:pRg st="9" end="9"/>
                                            </p:txEl>
                                          </p:spTgt>
                                        </p:tgtEl>
                                        <p:attrNameLst>
                                          <p:attrName>style.visibility</p:attrName>
                                        </p:attrNameLst>
                                      </p:cBhvr>
                                      <p:to>
                                        <p:strVal val="visible"/>
                                      </p:to>
                                    </p:set>
                                    <p:animEffect transition="in" filter="fade">
                                      <p:cBhvr>
                                        <p:cTn id="82" dur="1000"/>
                                        <p:tgtEl>
                                          <p:spTgt spid="4">
                                            <p:txEl>
                                              <p:pRg st="9" end="9"/>
                                            </p:txEl>
                                          </p:spTgt>
                                        </p:tgtEl>
                                      </p:cBhvr>
                                    </p:animEffect>
                                    <p:anim calcmode="lin" valueType="num">
                                      <p:cBhvr>
                                        <p:cTn id="8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84"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nodeType="clickEffect">
                                  <p:stCondLst>
                                    <p:cond delay="0"/>
                                  </p:stCondLst>
                                  <p:childTnLst>
                                    <p:set>
                                      <p:cBhvr>
                                        <p:cTn id="88" dur="1" fill="hold">
                                          <p:stCondLst>
                                            <p:cond delay="0"/>
                                          </p:stCondLst>
                                        </p:cTn>
                                        <p:tgtEl>
                                          <p:spTgt spid="4">
                                            <p:txEl>
                                              <p:pRg st="10" end="10"/>
                                            </p:txEl>
                                          </p:spTgt>
                                        </p:tgtEl>
                                        <p:attrNameLst>
                                          <p:attrName>style.visibility</p:attrName>
                                        </p:attrNameLst>
                                      </p:cBhvr>
                                      <p:to>
                                        <p:strVal val="visible"/>
                                      </p:to>
                                    </p:set>
                                    <p:animEffect transition="in" filter="fade">
                                      <p:cBhvr>
                                        <p:cTn id="89" dur="1000"/>
                                        <p:tgtEl>
                                          <p:spTgt spid="4">
                                            <p:txEl>
                                              <p:pRg st="10" end="10"/>
                                            </p:txEl>
                                          </p:spTgt>
                                        </p:tgtEl>
                                      </p:cBhvr>
                                    </p:animEffect>
                                    <p:anim calcmode="lin" valueType="num">
                                      <p:cBhvr>
                                        <p:cTn id="90"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91"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grpId="0" nodeType="clickEffect">
                                  <p:stCondLst>
                                    <p:cond delay="0"/>
                                  </p:stCondLst>
                                  <p:childTnLst>
                                    <p:set>
                                      <p:cBhvr>
                                        <p:cTn id="95" dur="1" fill="hold">
                                          <p:stCondLst>
                                            <p:cond delay="0"/>
                                          </p:stCondLst>
                                        </p:cTn>
                                        <p:tgtEl>
                                          <p:spTgt spid="10"/>
                                        </p:tgtEl>
                                        <p:attrNameLst>
                                          <p:attrName>style.visibility</p:attrName>
                                        </p:attrNameLst>
                                      </p:cBhvr>
                                      <p:to>
                                        <p:strVal val="visible"/>
                                      </p:to>
                                    </p:set>
                                    <p:animEffect transition="in" filter="fade">
                                      <p:cBhvr>
                                        <p:cTn id="96" dur="1000"/>
                                        <p:tgtEl>
                                          <p:spTgt spid="10"/>
                                        </p:tgtEl>
                                      </p:cBhvr>
                                    </p:animEffect>
                                    <p:anim calcmode="lin" valueType="num">
                                      <p:cBhvr>
                                        <p:cTn id="97" dur="1000" fill="hold"/>
                                        <p:tgtEl>
                                          <p:spTgt spid="10"/>
                                        </p:tgtEl>
                                        <p:attrNameLst>
                                          <p:attrName>ppt_x</p:attrName>
                                        </p:attrNameLst>
                                      </p:cBhvr>
                                      <p:tavLst>
                                        <p:tav tm="0">
                                          <p:val>
                                            <p:strVal val="#ppt_x"/>
                                          </p:val>
                                        </p:tav>
                                        <p:tav tm="100000">
                                          <p:val>
                                            <p:strVal val="#ppt_x"/>
                                          </p:val>
                                        </p:tav>
                                      </p:tavLst>
                                    </p:anim>
                                    <p:anim calcmode="lin" valueType="num">
                                      <p:cBhvr>
                                        <p:cTn id="9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9" grpId="0" animBg="1"/>
      <p:bldP spid="9" grpId="1"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226" y="277554"/>
            <a:ext cx="11769213" cy="880687"/>
          </a:xfrm>
        </p:spPr>
        <p:txBody>
          <a:bodyPr>
            <a:normAutofit fontScale="90000"/>
          </a:bodyPr>
          <a:lstStyle/>
          <a:p>
            <a:pPr algn="ctr"/>
            <a:r>
              <a:rPr lang="en-US" sz="5400" dirty="0" smtClean="0">
                <a:latin typeface="Arial" panose="020B0604020202020204" pitchFamily="34" charset="0"/>
                <a:cs typeface="Arial" panose="020B0604020202020204" pitchFamily="34" charset="0"/>
              </a:rPr>
              <a:t>OIL &amp; GAS (Pipeline)</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295323" y="1565765"/>
            <a:ext cx="11492980" cy="584775"/>
          </a:xfrm>
          <a:prstGeom prst="rect">
            <a:avLst/>
          </a:prstGeom>
          <a:solidFill>
            <a:schemeClr val="tx1"/>
          </a:solidFill>
        </p:spPr>
        <p:txBody>
          <a:bodyPr wrap="square" rtlCol="0">
            <a:spAutoFit/>
          </a:bodyPr>
          <a:lstStyle/>
          <a:p>
            <a:pPr algn="ctr"/>
            <a:r>
              <a:rPr lang="en-US" sz="3200" dirty="0" smtClean="0">
                <a:solidFill>
                  <a:schemeClr val="tx2">
                    <a:lumMod val="75000"/>
                  </a:schemeClr>
                </a:solidFill>
                <a:latin typeface="Arial" panose="020B0604020202020204" pitchFamily="34" charset="0"/>
                <a:cs typeface="Arial" panose="020B0604020202020204" pitchFamily="34" charset="0"/>
              </a:rPr>
              <a:t>Locally Assessed Pipeline Properties</a:t>
            </a:r>
          </a:p>
        </p:txBody>
      </p:sp>
      <p:sp>
        <p:nvSpPr>
          <p:cNvPr id="8" name="TextBox 7"/>
          <p:cNvSpPr txBox="1"/>
          <p:nvPr/>
        </p:nvSpPr>
        <p:spPr>
          <a:xfrm>
            <a:off x="369420" y="2297054"/>
            <a:ext cx="11344786" cy="3108543"/>
          </a:xfrm>
          <a:prstGeom prst="rect">
            <a:avLst/>
          </a:prstGeom>
          <a:solidFill>
            <a:schemeClr val="tx1"/>
          </a:solidFill>
        </p:spPr>
        <p:txBody>
          <a:bodyPr wrap="square" rtlCol="0">
            <a:spAutoFit/>
          </a:bodyPr>
          <a:lstStyle/>
          <a:p>
            <a:pPr algn="ctr"/>
            <a:r>
              <a:rPr lang="en-US" sz="2800" b="1" dirty="0" smtClean="0">
                <a:solidFill>
                  <a:schemeClr val="tx2">
                    <a:lumMod val="75000"/>
                  </a:schemeClr>
                </a:solidFill>
                <a:latin typeface="Arial" panose="020B0604020202020204" pitchFamily="34" charset="0"/>
                <a:cs typeface="Arial" panose="020B0604020202020204" pitchFamily="34" charset="0"/>
              </a:rPr>
              <a:t>7-36-27.  Regulations 3.6.5.34 (B)</a:t>
            </a:r>
          </a:p>
          <a:p>
            <a:pPr algn="ctr"/>
            <a:endParaRPr lang="en-US" sz="2400" b="1" dirty="0" smtClean="0">
              <a:solidFill>
                <a:schemeClr val="tx2">
                  <a:lumMod val="75000"/>
                </a:schemeClr>
              </a:solidFill>
              <a:latin typeface="Arial" panose="020B0604020202020204" pitchFamily="34" charset="0"/>
              <a:cs typeface="Arial" panose="020B0604020202020204" pitchFamily="34" charset="0"/>
            </a:endParaRPr>
          </a:p>
          <a:p>
            <a:pPr algn="ctr"/>
            <a:r>
              <a:rPr lang="en-US" sz="2400" b="1" dirty="0" smtClean="0">
                <a:solidFill>
                  <a:schemeClr val="tx2">
                    <a:lumMod val="75000"/>
                  </a:schemeClr>
                </a:solidFill>
                <a:latin typeface="Arial" panose="020B0604020202020204" pitchFamily="34" charset="0"/>
                <a:cs typeface="Arial" panose="020B0604020202020204" pitchFamily="34" charset="0"/>
              </a:rPr>
              <a:t>Oil &amp; Gas Pipelines – Non-Pipeline Property</a:t>
            </a:r>
          </a:p>
          <a:p>
            <a:pPr algn="ctr"/>
            <a:endParaRPr lang="en-US" sz="2400" b="1" dirty="0">
              <a:solidFill>
                <a:schemeClr val="tx2">
                  <a:lumMod val="75000"/>
                </a:schemeClr>
              </a:solidFill>
              <a:latin typeface="Arial" panose="020B0604020202020204" pitchFamily="34" charset="0"/>
              <a:cs typeface="Arial" panose="020B0604020202020204" pitchFamily="34" charset="0"/>
            </a:endParaRPr>
          </a:p>
          <a:p>
            <a:pPr algn="ctr"/>
            <a:r>
              <a:rPr lang="en-US" sz="2400" dirty="0" smtClean="0">
                <a:solidFill>
                  <a:schemeClr val="tx2">
                    <a:lumMod val="75000"/>
                  </a:schemeClr>
                </a:solidFill>
                <a:latin typeface="Arial" panose="020B0604020202020204" pitchFamily="34" charset="0"/>
                <a:cs typeface="Arial" panose="020B0604020202020204" pitchFamily="34" charset="0"/>
              </a:rPr>
              <a:t>Pipelines, tanks, sales meters and plants which are not used in the conduct of the pipeline business and which are not necessary to the proper functioning of the pipeline business, are not subject to valuation by the division and are valued by the county assessor of the county in which the property is located.</a:t>
            </a:r>
          </a:p>
        </p:txBody>
      </p:sp>
    </p:spTree>
    <p:extLst>
      <p:ext uri="{BB962C8B-B14F-4D97-AF65-F5344CB8AC3E}">
        <p14:creationId xmlns:p14="http://schemas.microsoft.com/office/powerpoint/2010/main" val="2378521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036" y="115330"/>
            <a:ext cx="11769213" cy="906162"/>
          </a:xfrm>
        </p:spPr>
        <p:txBody>
          <a:bodyPr>
            <a:normAutofit fontScale="90000"/>
          </a:bodyPr>
          <a:lstStyle/>
          <a:p>
            <a:pPr algn="ctr"/>
            <a:r>
              <a:rPr lang="en-US" sz="5400" dirty="0" smtClean="0">
                <a:latin typeface="Arial" panose="020B0604020202020204" pitchFamily="34" charset="0"/>
                <a:cs typeface="Arial" panose="020B0604020202020204" pitchFamily="34" charset="0"/>
              </a:rPr>
              <a:t>Well drilling rig operator </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82377" y="1440320"/>
            <a:ext cx="12002530" cy="4985980"/>
          </a:xfrm>
          <a:prstGeom prst="rect">
            <a:avLst/>
          </a:prstGeom>
          <a:solidFill>
            <a:schemeClr val="tx1"/>
          </a:solidFill>
        </p:spPr>
        <p:txBody>
          <a:bodyPr wrap="square" rtlCol="0">
            <a:spAutoFit/>
          </a:bodyPr>
          <a:lstStyle/>
          <a:p>
            <a:pPr algn="ctr"/>
            <a:r>
              <a:rPr lang="en-US" sz="2800" b="1" dirty="0" smtClean="0">
                <a:solidFill>
                  <a:schemeClr val="tx2">
                    <a:lumMod val="75000"/>
                  </a:schemeClr>
                </a:solidFill>
                <a:latin typeface="Arial" panose="020B0604020202020204" pitchFamily="34" charset="0"/>
                <a:cs typeface="Arial" panose="020B0604020202020204" pitchFamily="34" charset="0"/>
              </a:rPr>
              <a:t>7-36-2. Allocation of responsibility for valuation and determining classification of property for property taxation purposes; county assessor and department.</a:t>
            </a:r>
          </a:p>
          <a:p>
            <a:pPr algn="ctr"/>
            <a:endParaRPr lang="en-US" sz="2800" b="1" dirty="0" smtClean="0">
              <a:solidFill>
                <a:schemeClr val="tx2">
                  <a:lumMod val="75000"/>
                </a:schemeClr>
              </a:solidFill>
              <a:latin typeface="Arial" panose="020B0604020202020204" pitchFamily="34" charset="0"/>
              <a:cs typeface="Arial" panose="020B0604020202020204" pitchFamily="34" charset="0"/>
            </a:endParaRPr>
          </a:p>
          <a:p>
            <a:pPr algn="ctr"/>
            <a:endParaRPr lang="en-US" sz="1400" b="1" dirty="0">
              <a:solidFill>
                <a:schemeClr val="tx2">
                  <a:lumMod val="75000"/>
                </a:schemeClr>
              </a:solidFill>
              <a:latin typeface="Arial" panose="020B0604020202020204" pitchFamily="34" charset="0"/>
              <a:cs typeface="Arial" panose="020B0604020202020204" pitchFamily="34" charset="0"/>
            </a:endParaRPr>
          </a:p>
          <a:p>
            <a:r>
              <a:rPr lang="en-US" sz="2400" b="1" dirty="0" smtClean="0">
                <a:solidFill>
                  <a:schemeClr val="tx2">
                    <a:lumMod val="75000"/>
                  </a:schemeClr>
                </a:solidFill>
                <a:latin typeface="Arial" panose="020B0604020202020204" pitchFamily="34" charset="0"/>
                <a:cs typeface="Arial" panose="020B0604020202020204" pitchFamily="34" charset="0"/>
              </a:rPr>
              <a:t>C. The department is responsible and has the authority for valuation of all property subject to valuation for property taxation purposes and used in the conduct of the following businesses:</a:t>
            </a:r>
          </a:p>
          <a:p>
            <a:pPr marL="914400" lvl="1" indent="-457200">
              <a:buFont typeface="+mj-lt"/>
              <a:buAutoNum type="arabicParenR" startAt="3"/>
            </a:pPr>
            <a:r>
              <a:rPr lang="en-US" sz="2400" dirty="0" smtClean="0">
                <a:solidFill>
                  <a:schemeClr val="tx2">
                    <a:lumMod val="75000"/>
                  </a:schemeClr>
                </a:solidFill>
                <a:latin typeface="Arial" panose="020B0604020202020204" pitchFamily="34" charset="0"/>
                <a:cs typeface="Arial" panose="020B0604020202020204" pitchFamily="34" charset="0"/>
              </a:rPr>
              <a:t>All resident and nonresident persons customarily engaged in construction that involves the use during a tax year of the machinery, equipment and other personal property in more than one county. </a:t>
            </a:r>
            <a:r>
              <a:rPr lang="en-US" sz="2400" b="1" dirty="0" smtClean="0">
                <a:solidFill>
                  <a:schemeClr val="tx2">
                    <a:lumMod val="75000"/>
                  </a:schemeClr>
                </a:solidFill>
                <a:latin typeface="Arial" panose="020B0604020202020204" pitchFamily="34" charset="0"/>
                <a:cs typeface="Arial" panose="020B0604020202020204" pitchFamily="34" charset="0"/>
              </a:rPr>
              <a:t>For the purposes of this paragraph, “Construction” means drilling wells of  any type, including seismograph shot holes or core drilling.</a:t>
            </a:r>
            <a:endParaRPr lang="en-US" sz="2400" dirty="0" smtClean="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7361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036" y="115330"/>
            <a:ext cx="11769213" cy="906162"/>
          </a:xfrm>
        </p:spPr>
        <p:txBody>
          <a:bodyPr>
            <a:normAutofit fontScale="90000"/>
          </a:bodyPr>
          <a:lstStyle/>
          <a:p>
            <a:pPr algn="ctr"/>
            <a:r>
              <a:rPr lang="en-US" sz="5400" dirty="0" smtClean="0">
                <a:latin typeface="Arial" panose="020B0604020202020204" pitchFamily="34" charset="0"/>
                <a:cs typeface="Arial" panose="020B0604020202020204" pitchFamily="34" charset="0"/>
              </a:rPr>
              <a:t>Well drilling rig operator </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82377" y="1926353"/>
            <a:ext cx="12002530" cy="1169551"/>
          </a:xfrm>
          <a:prstGeom prst="rect">
            <a:avLst/>
          </a:prstGeom>
          <a:solidFill>
            <a:schemeClr val="tx1"/>
          </a:solidFill>
        </p:spPr>
        <p:txBody>
          <a:bodyPr wrap="square" rtlCol="0">
            <a:spAutoFit/>
          </a:bodyPr>
          <a:lstStyle/>
          <a:p>
            <a:pPr algn="ctr"/>
            <a:r>
              <a:rPr lang="en-US" sz="2800" b="1" dirty="0" smtClean="0">
                <a:solidFill>
                  <a:schemeClr val="tx2">
                    <a:lumMod val="75000"/>
                  </a:schemeClr>
                </a:solidFill>
                <a:latin typeface="Arial" panose="020B0604020202020204" pitchFamily="34" charset="0"/>
                <a:cs typeface="Arial" panose="020B0604020202020204" pitchFamily="34" charset="0"/>
              </a:rPr>
              <a:t>7-36-33. Special Method of Valuation; certain industrial and commercial personal property.</a:t>
            </a:r>
          </a:p>
          <a:p>
            <a:pPr algn="ctr"/>
            <a:endParaRPr lang="en-US" sz="1400" b="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1979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649" y="1"/>
            <a:ext cx="10058400" cy="1158240"/>
          </a:xfrm>
        </p:spPr>
        <p:txBody>
          <a:bodyPr>
            <a:normAutofit/>
          </a:bodyPr>
          <a:lstStyle/>
          <a:p>
            <a:pPr algn="ctr"/>
            <a:r>
              <a:rPr lang="en-US" sz="5400" dirty="0" smtClean="0">
                <a:latin typeface="Arial" panose="020B0604020202020204" pitchFamily="34" charset="0"/>
                <a:cs typeface="Arial" panose="020B0604020202020204" pitchFamily="34" charset="0"/>
              </a:rPr>
              <a:t>General information</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362064" y="1392194"/>
            <a:ext cx="6953136" cy="5262979"/>
          </a:xfrm>
          <a:prstGeom prst="rect">
            <a:avLst/>
          </a:prstGeom>
          <a:solidFill>
            <a:schemeClr val="tx1"/>
          </a:solidFill>
        </p:spPr>
        <p:txBody>
          <a:bodyPr wrap="square" rtlCol="0">
            <a:spAutoFit/>
          </a:bodyPr>
          <a:lstStyle/>
          <a:p>
            <a:r>
              <a:rPr lang="en-US" sz="2400" dirty="0" smtClean="0">
                <a:solidFill>
                  <a:schemeClr val="tx2">
                    <a:lumMod val="75000"/>
                  </a:schemeClr>
                </a:solidFill>
                <a:latin typeface="Arial" panose="020B0604020202020204" pitchFamily="34" charset="0"/>
                <a:cs typeface="Arial" panose="020B0604020202020204" pitchFamily="34" charset="0"/>
              </a:rPr>
              <a:t>WHEN DO REPORTS NEED TO BE FILED?</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On or before the last day of February of the tax year.</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Extension Request.</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On or before March 30th. </a:t>
            </a:r>
          </a:p>
          <a:p>
            <a:pPr lvl="1"/>
            <a:endParaRPr lang="en-US" sz="2400" dirty="0" smtClean="0">
              <a:solidFill>
                <a:schemeClr val="tx2">
                  <a:lumMod val="75000"/>
                </a:schemeClr>
              </a:solidFill>
              <a:latin typeface="Arial" panose="020B0604020202020204" pitchFamily="34" charset="0"/>
              <a:cs typeface="Arial" panose="020B0604020202020204" pitchFamily="34" charset="0"/>
            </a:endParaRPr>
          </a:p>
          <a:p>
            <a:pPr lvl="1"/>
            <a:r>
              <a:rPr lang="en-US" sz="2400" dirty="0" smtClean="0">
                <a:solidFill>
                  <a:schemeClr val="tx2">
                    <a:lumMod val="75000"/>
                  </a:schemeClr>
                </a:solidFill>
                <a:latin typeface="Arial" panose="020B0604020202020204" pitchFamily="34" charset="0"/>
                <a:cs typeface="Arial" panose="020B0604020202020204" pitchFamily="34" charset="0"/>
              </a:rPr>
              <a:t>Extension requests:</a:t>
            </a:r>
          </a:p>
          <a:p>
            <a:pPr marL="800100" lvl="1" indent="-342900">
              <a:buFont typeface="Arial" panose="020B0604020202020204" pitchFamily="34" charset="0"/>
              <a:buChar char="•"/>
            </a:pPr>
            <a:r>
              <a:rPr lang="en-US" sz="2400" b="1" dirty="0" smtClean="0">
                <a:solidFill>
                  <a:schemeClr val="tx2">
                    <a:lumMod val="75000"/>
                  </a:schemeClr>
                </a:solidFill>
                <a:latin typeface="Arial" panose="020B0604020202020204" pitchFamily="34" charset="0"/>
                <a:cs typeface="Arial" panose="020B0604020202020204" pitchFamily="34" charset="0"/>
              </a:rPr>
              <a:t>Must</a:t>
            </a:r>
            <a:r>
              <a:rPr lang="en-US" sz="2400" dirty="0" smtClean="0">
                <a:solidFill>
                  <a:schemeClr val="tx2">
                    <a:lumMod val="75000"/>
                  </a:schemeClr>
                </a:solidFill>
                <a:latin typeface="Arial" panose="020B0604020202020204" pitchFamily="34" charset="0"/>
                <a:cs typeface="Arial" panose="020B0604020202020204" pitchFamily="34" charset="0"/>
              </a:rPr>
              <a:t> be postmarked on or before the last day of February of the tax year, to prevent penalty.</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Received after the last day of February, will not be granted/approved.</a:t>
            </a:r>
          </a:p>
          <a:p>
            <a:pPr marL="800100" lvl="1" indent="-342900">
              <a:buFont typeface="Arial" panose="020B0604020202020204" pitchFamily="34" charset="0"/>
              <a:buChar char="•"/>
            </a:pPr>
            <a:r>
              <a:rPr lang="en-US" sz="2400" b="1" dirty="0" smtClean="0">
                <a:solidFill>
                  <a:schemeClr val="tx2">
                    <a:lumMod val="75000"/>
                  </a:schemeClr>
                </a:solidFill>
                <a:latin typeface="Arial" panose="020B0604020202020204" pitchFamily="34" charset="0"/>
                <a:cs typeface="Arial" panose="020B0604020202020204" pitchFamily="34" charset="0"/>
              </a:rPr>
              <a:t>Must</a:t>
            </a:r>
            <a:r>
              <a:rPr lang="en-US" sz="2400" dirty="0" smtClean="0">
                <a:solidFill>
                  <a:schemeClr val="tx2">
                    <a:lumMod val="75000"/>
                  </a:schemeClr>
                </a:solidFill>
                <a:latin typeface="Arial" panose="020B0604020202020204" pitchFamily="34" charset="0"/>
                <a:cs typeface="Arial" panose="020B0604020202020204" pitchFamily="34" charset="0"/>
              </a:rPr>
              <a:t> be completed on the CAB-EXT form and may be mailed, faxed or emailed. </a:t>
            </a:r>
            <a:endParaRPr lang="en-US" sz="2400" baseline="30000"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5503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1000"/>
                                        <p:tgtEl>
                                          <p:spTgt spid="4">
                                            <p:txEl>
                                              <p:pRg st="3" end="3"/>
                                            </p:txEl>
                                          </p:spTgt>
                                        </p:tgtEl>
                                      </p:cBhvr>
                                    </p:animEffect>
                                    <p:anim calcmode="lin" valueType="num">
                                      <p:cBhvr>
                                        <p:cTn id="2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 calcmode="lin" valueType="num">
                                      <p:cBhvr additive="base">
                                        <p:cTn id="28"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xEl>
                                              <p:pRg st="6" end="6"/>
                                            </p:txEl>
                                          </p:spTgt>
                                        </p:tgtEl>
                                        <p:attrNameLst>
                                          <p:attrName>style.visibility</p:attrName>
                                        </p:attrNameLst>
                                      </p:cBhvr>
                                      <p:to>
                                        <p:strVal val="visible"/>
                                      </p:to>
                                    </p:set>
                                    <p:animEffect transition="in" filter="fade">
                                      <p:cBhvr>
                                        <p:cTn id="34" dur="1000"/>
                                        <p:tgtEl>
                                          <p:spTgt spid="4">
                                            <p:txEl>
                                              <p:pRg st="6" end="6"/>
                                            </p:txEl>
                                          </p:spTgt>
                                        </p:tgtEl>
                                      </p:cBhvr>
                                    </p:animEffect>
                                    <p:anim calcmode="lin" valueType="num">
                                      <p:cBhvr>
                                        <p:cTn id="35"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
                                            <p:txEl>
                                              <p:pRg st="7" end="7"/>
                                            </p:txEl>
                                          </p:spTgt>
                                        </p:tgtEl>
                                        <p:attrNameLst>
                                          <p:attrName>style.visibility</p:attrName>
                                        </p:attrNameLst>
                                      </p:cBhvr>
                                      <p:to>
                                        <p:strVal val="visible"/>
                                      </p:to>
                                    </p:set>
                                    <p:animEffect transition="in" filter="fade">
                                      <p:cBhvr>
                                        <p:cTn id="41" dur="1000"/>
                                        <p:tgtEl>
                                          <p:spTgt spid="4">
                                            <p:txEl>
                                              <p:pRg st="7" end="7"/>
                                            </p:txEl>
                                          </p:spTgt>
                                        </p:tgtEl>
                                      </p:cBhvr>
                                    </p:animEffect>
                                    <p:anim calcmode="lin" valueType="num">
                                      <p:cBhvr>
                                        <p:cTn id="42"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4">
                                            <p:txEl>
                                              <p:pRg st="8" end="8"/>
                                            </p:txEl>
                                          </p:spTgt>
                                        </p:tgtEl>
                                        <p:attrNameLst>
                                          <p:attrName>style.visibility</p:attrName>
                                        </p:attrNameLst>
                                      </p:cBhvr>
                                      <p:to>
                                        <p:strVal val="visible"/>
                                      </p:to>
                                    </p:set>
                                    <p:animEffect transition="in" filter="fade">
                                      <p:cBhvr>
                                        <p:cTn id="48" dur="1000"/>
                                        <p:tgtEl>
                                          <p:spTgt spid="4">
                                            <p:txEl>
                                              <p:pRg st="8" end="8"/>
                                            </p:txEl>
                                          </p:spTgt>
                                        </p:tgtEl>
                                      </p:cBhvr>
                                    </p:animEffect>
                                    <p:anim calcmode="lin" valueType="num">
                                      <p:cBhvr>
                                        <p:cTn id="49"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2" y="277554"/>
            <a:ext cx="11769213" cy="1426377"/>
          </a:xfrm>
        </p:spPr>
        <p:txBody>
          <a:bodyPr>
            <a:normAutofit fontScale="90000"/>
          </a:bodyPr>
          <a:lstStyle/>
          <a:p>
            <a:pPr algn="ctr"/>
            <a:r>
              <a:rPr lang="en-US" sz="5400" dirty="0" smtClean="0">
                <a:latin typeface="Arial" panose="020B0604020202020204" pitchFamily="34" charset="0"/>
                <a:cs typeface="Arial" panose="020B0604020202020204" pitchFamily="34" charset="0"/>
              </a:rPr>
              <a:t>Well drilling rig operator </a:t>
            </a:r>
            <a:br>
              <a:rPr lang="en-US" sz="5400" dirty="0" smtClean="0">
                <a:latin typeface="Arial" panose="020B0604020202020204" pitchFamily="34" charset="0"/>
                <a:cs typeface="Arial" panose="020B0604020202020204" pitchFamily="34" charset="0"/>
              </a:rPr>
            </a:br>
            <a:r>
              <a:rPr lang="en-US" sz="5400" dirty="0" smtClean="0">
                <a:latin typeface="Arial" panose="020B0604020202020204" pitchFamily="34" charset="0"/>
                <a:cs typeface="Arial" panose="020B0604020202020204" pitchFamily="34" charset="0"/>
              </a:rPr>
              <a:t>instructions</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304799" y="1835312"/>
            <a:ext cx="11580517" cy="830997"/>
          </a:xfrm>
          <a:prstGeom prst="rect">
            <a:avLst/>
          </a:prstGeom>
          <a:solidFill>
            <a:schemeClr val="tx1"/>
          </a:solidFill>
        </p:spPr>
        <p:txBody>
          <a:bodyPr wrap="square" rtlCol="0">
            <a:spAutoFit/>
          </a:bodyPr>
          <a:lstStyle/>
          <a:p>
            <a:pPr algn="ctr"/>
            <a:r>
              <a:rPr lang="en-US" sz="2400" dirty="0" smtClean="0">
                <a:solidFill>
                  <a:schemeClr val="tx2">
                    <a:lumMod val="75000"/>
                  </a:schemeClr>
                </a:solidFill>
                <a:latin typeface="Arial" panose="020B0604020202020204" pitchFamily="34" charset="0"/>
                <a:cs typeface="Arial" panose="020B0604020202020204" pitchFamily="34" charset="0"/>
              </a:rPr>
              <a:t>ALL REAL ESTATE &amp; IMPROVEMENTS ARE TO BE REPORTED TO THE COUNTY ASSESSOR OF THE COUNTY WHERE THE PROPERTY IS LOCATED.</a:t>
            </a:r>
          </a:p>
        </p:txBody>
      </p:sp>
      <p:sp>
        <p:nvSpPr>
          <p:cNvPr id="7" name="TextBox 6"/>
          <p:cNvSpPr txBox="1"/>
          <p:nvPr/>
        </p:nvSpPr>
        <p:spPr>
          <a:xfrm>
            <a:off x="9012" y="5587094"/>
            <a:ext cx="12182988" cy="1200329"/>
          </a:xfrm>
          <a:prstGeom prst="rect">
            <a:avLst/>
          </a:prstGeom>
          <a:solidFill>
            <a:schemeClr val="tx1"/>
          </a:solidFill>
        </p:spPr>
        <p:txBody>
          <a:bodyPr wrap="square" rtlCol="0">
            <a:spAutoFit/>
          </a:bodyPr>
          <a:lstStyle/>
          <a:p>
            <a:pPr algn="ctr"/>
            <a:r>
              <a:rPr lang="en-US" sz="2400" dirty="0" smtClean="0">
                <a:solidFill>
                  <a:schemeClr val="tx2">
                    <a:lumMod val="75000"/>
                  </a:schemeClr>
                </a:solidFill>
                <a:latin typeface="Arial" panose="020B0604020202020204" pitchFamily="34" charset="0"/>
                <a:cs typeface="Arial" panose="020B0604020202020204" pitchFamily="34" charset="0"/>
              </a:rPr>
              <a:t>All rotary drilling rigs not located in the state on January 1</a:t>
            </a:r>
            <a:r>
              <a:rPr lang="en-US" sz="2400" baseline="30000" dirty="0" smtClean="0">
                <a:solidFill>
                  <a:schemeClr val="tx2">
                    <a:lumMod val="75000"/>
                  </a:schemeClr>
                </a:solidFill>
                <a:latin typeface="Arial" panose="020B0604020202020204" pitchFamily="34" charset="0"/>
                <a:cs typeface="Arial" panose="020B0604020202020204" pitchFamily="34" charset="0"/>
              </a:rPr>
              <a:t>st</a:t>
            </a:r>
            <a:r>
              <a:rPr lang="en-US" sz="2400" dirty="0" smtClean="0">
                <a:solidFill>
                  <a:schemeClr val="tx2">
                    <a:lumMod val="75000"/>
                  </a:schemeClr>
                </a:solidFill>
                <a:latin typeface="Arial" panose="020B0604020202020204" pitchFamily="34" charset="0"/>
                <a:cs typeface="Arial" panose="020B0604020202020204" pitchFamily="34" charset="0"/>
              </a:rPr>
              <a:t> , but brought into the state &amp; located there for more than twenty (20) days subsequent to January 1</a:t>
            </a:r>
            <a:r>
              <a:rPr lang="en-US" sz="2400" baseline="30000" dirty="0" smtClean="0">
                <a:solidFill>
                  <a:schemeClr val="tx2">
                    <a:lumMod val="75000"/>
                  </a:schemeClr>
                </a:solidFill>
                <a:latin typeface="Arial" panose="020B0604020202020204" pitchFamily="34" charset="0"/>
                <a:cs typeface="Arial" panose="020B0604020202020204" pitchFamily="34" charset="0"/>
              </a:rPr>
              <a:t>st</a:t>
            </a:r>
            <a:r>
              <a:rPr lang="en-US" sz="2400" dirty="0" smtClean="0">
                <a:solidFill>
                  <a:schemeClr val="tx2">
                    <a:lumMod val="75000"/>
                  </a:schemeClr>
                </a:solidFill>
                <a:latin typeface="Arial" panose="020B0604020202020204" pitchFamily="34" charset="0"/>
                <a:cs typeface="Arial" panose="020B0604020202020204" pitchFamily="34" charset="0"/>
              </a:rPr>
              <a:t> shall be valued for property taxation purposes. 7-38-7.1 (A)(B)</a:t>
            </a:r>
          </a:p>
        </p:txBody>
      </p:sp>
      <p:sp>
        <p:nvSpPr>
          <p:cNvPr id="8" name="TextBox 7"/>
          <p:cNvSpPr txBox="1"/>
          <p:nvPr/>
        </p:nvSpPr>
        <p:spPr>
          <a:xfrm>
            <a:off x="225984" y="3441548"/>
            <a:ext cx="6603183" cy="830997"/>
          </a:xfrm>
          <a:prstGeom prst="rect">
            <a:avLst/>
          </a:prstGeom>
          <a:solidFill>
            <a:schemeClr val="tx1"/>
          </a:solidFill>
        </p:spPr>
        <p:txBody>
          <a:bodyPr wrap="square" rtlCol="0">
            <a:spAutoFit/>
          </a:bodyPr>
          <a:lstStyle/>
          <a:p>
            <a:pPr algn="ctr"/>
            <a:r>
              <a:rPr lang="en-US" sz="2400" dirty="0" smtClean="0">
                <a:solidFill>
                  <a:schemeClr val="tx2">
                    <a:lumMod val="75000"/>
                  </a:schemeClr>
                </a:solidFill>
                <a:latin typeface="Arial" panose="020B0604020202020204" pitchFamily="34" charset="0"/>
                <a:cs typeface="Arial" panose="020B0604020202020204" pitchFamily="34" charset="0"/>
              </a:rPr>
              <a:t>All personal property owned &amp; used in the drilling activity must be reported on the CAB-05</a:t>
            </a:r>
          </a:p>
        </p:txBody>
      </p:sp>
      <p:pic>
        <p:nvPicPr>
          <p:cNvPr id="9" name="Picture 8"/>
          <p:cNvPicPr>
            <a:picLocks noChangeAspect="1"/>
          </p:cNvPicPr>
          <p:nvPr/>
        </p:nvPicPr>
        <p:blipFill>
          <a:blip r:embed="rId2"/>
          <a:stretch>
            <a:fillRect/>
          </a:stretch>
        </p:blipFill>
        <p:spPr>
          <a:xfrm>
            <a:off x="7986240" y="2839697"/>
            <a:ext cx="2358552" cy="2574791"/>
          </a:xfrm>
          <a:prstGeom prst="rect">
            <a:avLst/>
          </a:prstGeom>
        </p:spPr>
      </p:pic>
    </p:spTree>
    <p:extLst>
      <p:ext uri="{BB962C8B-B14F-4D97-AF65-F5344CB8AC3E}">
        <p14:creationId xmlns:p14="http://schemas.microsoft.com/office/powerpoint/2010/main" val="240017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1" nodeType="clickEffect">
                                  <p:stCondLst>
                                    <p:cond delay="0"/>
                                  </p:stCondLst>
                                  <p:childTnLst>
                                    <p:animEffect transition="out" filter="fade">
                                      <p:cBhvr>
                                        <p:cTn id="13" dur="1000"/>
                                        <p:tgtEl>
                                          <p:spTgt spid="4"/>
                                        </p:tgtEl>
                                      </p:cBhvr>
                                    </p:animEffect>
                                    <p:anim calcmode="lin" valueType="num">
                                      <p:cBhvr>
                                        <p:cTn id="14" dur="1000"/>
                                        <p:tgtEl>
                                          <p:spTgt spid="4"/>
                                        </p:tgtEl>
                                        <p:attrNameLst>
                                          <p:attrName>ppt_x</p:attrName>
                                        </p:attrNameLst>
                                      </p:cBhvr>
                                      <p:tavLst>
                                        <p:tav tm="0">
                                          <p:val>
                                            <p:strVal val="ppt_x"/>
                                          </p:val>
                                        </p:tav>
                                        <p:tav tm="100000">
                                          <p:val>
                                            <p:strVal val="ppt_x"/>
                                          </p:val>
                                        </p:tav>
                                      </p:tavLst>
                                    </p:anim>
                                    <p:anim calcmode="lin" valueType="num">
                                      <p:cBhvr>
                                        <p:cTn id="15" dur="1000"/>
                                        <p:tgtEl>
                                          <p:spTgt spid="4"/>
                                        </p:tgtEl>
                                        <p:attrNameLst>
                                          <p:attrName>ppt_y</p:attrName>
                                        </p:attrNameLst>
                                      </p:cBhvr>
                                      <p:tavLst>
                                        <p:tav tm="0">
                                          <p:val>
                                            <p:strVal val="ppt_y"/>
                                          </p:val>
                                        </p:tav>
                                        <p:tav tm="100000">
                                          <p:val>
                                            <p:strVal val="ppt_y+.1"/>
                                          </p:val>
                                        </p:tav>
                                      </p:tavLst>
                                    </p:anim>
                                    <p:set>
                                      <p:cBhvr>
                                        <p:cTn id="16" dur="1" fill="hold">
                                          <p:stCondLst>
                                            <p:cond delay="999"/>
                                          </p:stCondLst>
                                        </p:cTn>
                                        <p:tgtEl>
                                          <p:spTgt spid="4"/>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1"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7" grpId="0" animBg="1"/>
      <p:bldP spid="7" grpId="1"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2" y="277554"/>
            <a:ext cx="11769213" cy="1426377"/>
          </a:xfrm>
        </p:spPr>
        <p:txBody>
          <a:bodyPr>
            <a:normAutofit fontScale="90000"/>
          </a:bodyPr>
          <a:lstStyle/>
          <a:p>
            <a:pPr algn="ctr"/>
            <a:r>
              <a:rPr lang="en-US" sz="5400" dirty="0" smtClean="0">
                <a:latin typeface="Arial" panose="020B0604020202020204" pitchFamily="34" charset="0"/>
                <a:cs typeface="Arial" panose="020B0604020202020204" pitchFamily="34" charset="0"/>
              </a:rPr>
              <a:t>Well drilling rig operator </a:t>
            </a:r>
            <a:br>
              <a:rPr lang="en-US" sz="5400" dirty="0" smtClean="0">
                <a:latin typeface="Arial" panose="020B0604020202020204" pitchFamily="34" charset="0"/>
                <a:cs typeface="Arial" panose="020B0604020202020204" pitchFamily="34" charset="0"/>
              </a:rPr>
            </a:br>
            <a:r>
              <a:rPr lang="en-US" sz="5400" dirty="0" smtClean="0">
                <a:latin typeface="Arial" panose="020B0604020202020204" pitchFamily="34" charset="0"/>
                <a:cs typeface="Arial" panose="020B0604020202020204" pitchFamily="34" charset="0"/>
              </a:rPr>
              <a:t>instructions</a:t>
            </a:r>
            <a:endParaRPr lang="en-US" sz="5400" dirty="0">
              <a:latin typeface="Arial" panose="020B0604020202020204" pitchFamily="34" charset="0"/>
              <a:cs typeface="Arial" panose="020B0604020202020204" pitchFamily="34" charset="0"/>
            </a:endParaRPr>
          </a:p>
        </p:txBody>
      </p:sp>
      <p:sp>
        <p:nvSpPr>
          <p:cNvPr id="5" name="TextBox 4"/>
          <p:cNvSpPr txBox="1"/>
          <p:nvPr/>
        </p:nvSpPr>
        <p:spPr>
          <a:xfrm>
            <a:off x="2512462" y="2713038"/>
            <a:ext cx="6762312" cy="2523768"/>
          </a:xfrm>
          <a:prstGeom prst="rect">
            <a:avLst/>
          </a:prstGeom>
          <a:solidFill>
            <a:schemeClr val="tx1"/>
          </a:solidFill>
        </p:spPr>
        <p:txBody>
          <a:bodyPr wrap="square" rtlCol="0">
            <a:spAutoFit/>
          </a:bodyPr>
          <a:lstStyle/>
          <a:p>
            <a:pPr algn="ctr"/>
            <a:r>
              <a:rPr lang="en-US" sz="2800" b="1" dirty="0" smtClean="0">
                <a:solidFill>
                  <a:schemeClr val="tx2">
                    <a:lumMod val="75000"/>
                  </a:schemeClr>
                </a:solidFill>
                <a:latin typeface="Arial" panose="020B0604020202020204" pitchFamily="34" charset="0"/>
                <a:cs typeface="Arial" panose="020B0604020202020204" pitchFamily="34" charset="0"/>
              </a:rPr>
              <a:t>ADDITIONAL REPORTING FORMS</a:t>
            </a:r>
          </a:p>
          <a:p>
            <a:endParaRPr lang="en-US" sz="1000" b="1" dirty="0" smtClean="0">
              <a:solidFill>
                <a:schemeClr val="tx2">
                  <a:lumMod val="75000"/>
                </a:schemeClr>
              </a:solidFill>
              <a:latin typeface="Arial" panose="020B0604020202020204" pitchFamily="34" charset="0"/>
              <a:cs typeface="Arial" panose="020B0604020202020204" pitchFamily="34" charset="0"/>
            </a:endParaRPr>
          </a:p>
          <a:p>
            <a:pPr marL="342900" indent="-342900" algn="ctr">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CAB-D1 Form, Well Drilling Rig Property Valuation Schedule.</a:t>
            </a:r>
          </a:p>
          <a:p>
            <a:pPr algn="ctr"/>
            <a:endParaRPr lang="en-US" sz="2400" dirty="0" smtClean="0">
              <a:solidFill>
                <a:schemeClr val="tx2">
                  <a:lumMod val="75000"/>
                </a:schemeClr>
              </a:solidFill>
              <a:latin typeface="Arial" panose="020B0604020202020204" pitchFamily="34" charset="0"/>
              <a:cs typeface="Arial" panose="020B0604020202020204" pitchFamily="34" charset="0"/>
            </a:endParaRPr>
          </a:p>
          <a:p>
            <a:pPr marL="342900" indent="-342900" algn="ctr">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CAB-D2 Form, Drilling Equipment Allocation/Distribution</a:t>
            </a:r>
          </a:p>
        </p:txBody>
      </p:sp>
      <p:sp>
        <p:nvSpPr>
          <p:cNvPr id="7" name="TextBox 6"/>
          <p:cNvSpPr txBox="1"/>
          <p:nvPr/>
        </p:nvSpPr>
        <p:spPr>
          <a:xfrm>
            <a:off x="271848" y="5352137"/>
            <a:ext cx="11580517" cy="1200329"/>
          </a:xfrm>
          <a:prstGeom prst="rect">
            <a:avLst/>
          </a:prstGeom>
          <a:solidFill>
            <a:schemeClr val="tx1"/>
          </a:solidFill>
        </p:spPr>
        <p:txBody>
          <a:bodyPr wrap="square" rtlCol="0">
            <a:spAutoFit/>
          </a:bodyPr>
          <a:lstStyle/>
          <a:p>
            <a:pPr algn="ctr"/>
            <a:r>
              <a:rPr lang="en-US" sz="2400" b="1" dirty="0" smtClean="0">
                <a:solidFill>
                  <a:schemeClr val="tx2">
                    <a:lumMod val="75000"/>
                  </a:schemeClr>
                </a:solidFill>
                <a:latin typeface="Arial" panose="020B0604020202020204" pitchFamily="34" charset="0"/>
                <a:cs typeface="Arial" panose="020B0604020202020204" pitchFamily="34" charset="0"/>
              </a:rPr>
              <a:t>* NOTE *</a:t>
            </a:r>
          </a:p>
          <a:p>
            <a:pPr algn="ctr"/>
            <a:r>
              <a:rPr lang="en-US" sz="2400" b="1" dirty="0" smtClean="0">
                <a:solidFill>
                  <a:schemeClr val="tx2">
                    <a:lumMod val="75000"/>
                  </a:schemeClr>
                </a:solidFill>
                <a:latin typeface="Arial" panose="020B0604020202020204" pitchFamily="34" charset="0"/>
                <a:cs typeface="Arial" panose="020B0604020202020204" pitchFamily="34" charset="0"/>
              </a:rPr>
              <a:t>A copy of the daily work order log for January 1</a:t>
            </a:r>
            <a:r>
              <a:rPr lang="en-US" sz="2400" b="1" baseline="30000" dirty="0" smtClean="0">
                <a:solidFill>
                  <a:schemeClr val="tx2">
                    <a:lumMod val="75000"/>
                  </a:schemeClr>
                </a:solidFill>
                <a:latin typeface="Arial" panose="020B0604020202020204" pitchFamily="34" charset="0"/>
                <a:cs typeface="Arial" panose="020B0604020202020204" pitchFamily="34" charset="0"/>
              </a:rPr>
              <a:t>st</a:t>
            </a:r>
            <a:r>
              <a:rPr lang="en-US" sz="2400" b="1" dirty="0" smtClean="0">
                <a:solidFill>
                  <a:schemeClr val="tx2">
                    <a:lumMod val="75000"/>
                  </a:schemeClr>
                </a:solidFill>
                <a:latin typeface="Arial" panose="020B0604020202020204" pitchFamily="34" charset="0"/>
                <a:cs typeface="Arial" panose="020B0604020202020204" pitchFamily="34" charset="0"/>
              </a:rPr>
              <a:t> or the first day a rotary drilling rig is located in New Mexico must accompany the annual rendition.</a:t>
            </a:r>
          </a:p>
        </p:txBody>
      </p:sp>
    </p:spTree>
    <p:extLst>
      <p:ext uri="{BB962C8B-B14F-4D97-AF65-F5344CB8AC3E}">
        <p14:creationId xmlns:p14="http://schemas.microsoft.com/office/powerpoint/2010/main" val="98567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1" nodeType="clickEffect">
                                  <p:stCondLst>
                                    <p:cond delay="0"/>
                                  </p:stCondLst>
                                  <p:childTnLst>
                                    <p:animEffect transition="out" filter="fade">
                                      <p:cBhvr>
                                        <p:cTn id="20" dur="1000"/>
                                        <p:tgtEl>
                                          <p:spTgt spid="7"/>
                                        </p:tgtEl>
                                      </p:cBhvr>
                                    </p:animEffect>
                                    <p:anim calcmode="lin" valueType="num">
                                      <p:cBhvr>
                                        <p:cTn id="21" dur="1000"/>
                                        <p:tgtEl>
                                          <p:spTgt spid="7"/>
                                        </p:tgtEl>
                                        <p:attrNameLst>
                                          <p:attrName>ppt_x</p:attrName>
                                        </p:attrNameLst>
                                      </p:cBhvr>
                                      <p:tavLst>
                                        <p:tav tm="0">
                                          <p:val>
                                            <p:strVal val="ppt_x"/>
                                          </p:val>
                                        </p:tav>
                                        <p:tav tm="100000">
                                          <p:val>
                                            <p:strVal val="ppt_x"/>
                                          </p:val>
                                        </p:tav>
                                      </p:tavLst>
                                    </p:anim>
                                    <p:anim calcmode="lin" valueType="num">
                                      <p:cBhvr>
                                        <p:cTn id="22" dur="1000"/>
                                        <p:tgtEl>
                                          <p:spTgt spid="7"/>
                                        </p:tgtEl>
                                        <p:attrNameLst>
                                          <p:attrName>ppt_y</p:attrName>
                                        </p:attrNameLst>
                                      </p:cBhvr>
                                      <p:tavLst>
                                        <p:tav tm="0">
                                          <p:val>
                                            <p:strVal val="ppt_y"/>
                                          </p:val>
                                        </p:tav>
                                        <p:tav tm="100000">
                                          <p:val>
                                            <p:strVal val="ppt_y+.1"/>
                                          </p:val>
                                        </p:tav>
                                      </p:tavLst>
                                    </p:anim>
                                    <p:set>
                                      <p:cBhvr>
                                        <p:cTn id="23" dur="1" fill="hold">
                                          <p:stCondLst>
                                            <p:cond delay="999"/>
                                          </p:stCondLst>
                                        </p:cTn>
                                        <p:tgtEl>
                                          <p:spTgt spid="7"/>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2" y="277554"/>
            <a:ext cx="11769213" cy="1426377"/>
          </a:xfrm>
        </p:spPr>
        <p:txBody>
          <a:bodyPr>
            <a:normAutofit fontScale="90000"/>
          </a:bodyPr>
          <a:lstStyle/>
          <a:p>
            <a:pPr algn="ctr"/>
            <a:r>
              <a:rPr lang="en-US" sz="5400" dirty="0" smtClean="0">
                <a:latin typeface="Arial" panose="020B0604020202020204" pitchFamily="34" charset="0"/>
                <a:cs typeface="Arial" panose="020B0604020202020204" pitchFamily="34" charset="0"/>
              </a:rPr>
              <a:t>Well drilling rig operator </a:t>
            </a:r>
            <a:br>
              <a:rPr lang="en-US" sz="5400" dirty="0" smtClean="0">
                <a:latin typeface="Arial" panose="020B0604020202020204" pitchFamily="34" charset="0"/>
                <a:cs typeface="Arial" panose="020B0604020202020204" pitchFamily="34" charset="0"/>
              </a:rPr>
            </a:br>
            <a:r>
              <a:rPr lang="en-US" sz="5400" dirty="0" smtClean="0">
                <a:latin typeface="Arial" panose="020B0604020202020204" pitchFamily="34" charset="0"/>
                <a:cs typeface="Arial" panose="020B0604020202020204" pitchFamily="34" charset="0"/>
              </a:rPr>
              <a:t>instructions</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2933057" y="1797482"/>
            <a:ext cx="5921122" cy="523220"/>
          </a:xfrm>
          <a:prstGeom prst="rect">
            <a:avLst/>
          </a:prstGeom>
          <a:solidFill>
            <a:schemeClr val="tx1"/>
          </a:solidFill>
        </p:spPr>
        <p:txBody>
          <a:bodyPr wrap="square" rtlCol="0">
            <a:spAutoFit/>
          </a:bodyPr>
          <a:lstStyle/>
          <a:p>
            <a:pPr algn="ctr"/>
            <a:r>
              <a:rPr lang="en-US" sz="2800" b="1" dirty="0" smtClean="0">
                <a:solidFill>
                  <a:schemeClr val="tx2">
                    <a:lumMod val="75000"/>
                  </a:schemeClr>
                </a:solidFill>
                <a:latin typeface="Arial" panose="020B0604020202020204" pitchFamily="34" charset="0"/>
                <a:cs typeface="Arial" panose="020B0604020202020204" pitchFamily="34" charset="0"/>
              </a:rPr>
              <a:t>CAB-D1 FORM</a:t>
            </a:r>
          </a:p>
        </p:txBody>
      </p:sp>
      <p:pic>
        <p:nvPicPr>
          <p:cNvPr id="3" name="Picture 2"/>
          <p:cNvPicPr>
            <a:picLocks noChangeAspect="1"/>
          </p:cNvPicPr>
          <p:nvPr/>
        </p:nvPicPr>
        <p:blipFill>
          <a:blip r:embed="rId2"/>
          <a:stretch>
            <a:fillRect/>
          </a:stretch>
        </p:blipFill>
        <p:spPr>
          <a:xfrm>
            <a:off x="2932341" y="2702010"/>
            <a:ext cx="5921837" cy="3974277"/>
          </a:xfrm>
          <a:prstGeom prst="rect">
            <a:avLst/>
          </a:prstGeom>
        </p:spPr>
      </p:pic>
      <p:sp>
        <p:nvSpPr>
          <p:cNvPr id="6" name="TextBox 5"/>
          <p:cNvSpPr txBox="1"/>
          <p:nvPr/>
        </p:nvSpPr>
        <p:spPr>
          <a:xfrm>
            <a:off x="136312" y="2298139"/>
            <a:ext cx="2194997" cy="584775"/>
          </a:xfrm>
          <a:prstGeom prst="rect">
            <a:avLst/>
          </a:prstGeom>
          <a:solidFill>
            <a:schemeClr val="tx1"/>
          </a:solidFill>
        </p:spPr>
        <p:txBody>
          <a:bodyPr wrap="square" rtlCol="0">
            <a:spAutoFit/>
          </a:bodyPr>
          <a:lstStyle/>
          <a:p>
            <a:pPr algn="ctr"/>
            <a:r>
              <a:rPr lang="en-US" sz="1600" b="1" dirty="0" smtClean="0">
                <a:solidFill>
                  <a:schemeClr val="tx2">
                    <a:lumMod val="75000"/>
                  </a:schemeClr>
                </a:solidFill>
                <a:latin typeface="Arial" panose="020B0604020202020204" pitchFamily="34" charset="0"/>
                <a:cs typeface="Arial" panose="020B0604020202020204" pitchFamily="34" charset="0"/>
              </a:rPr>
              <a:t>Column 1</a:t>
            </a:r>
          </a:p>
          <a:p>
            <a:pPr algn="ctr"/>
            <a:r>
              <a:rPr lang="en-US" sz="1600" dirty="0" smtClean="0">
                <a:solidFill>
                  <a:schemeClr val="tx2">
                    <a:lumMod val="75000"/>
                  </a:schemeClr>
                </a:solidFill>
                <a:latin typeface="Arial" panose="020B0604020202020204" pitchFamily="34" charset="0"/>
                <a:cs typeface="Arial" panose="020B0604020202020204" pitchFamily="34" charset="0"/>
              </a:rPr>
              <a:t>School District</a:t>
            </a:r>
          </a:p>
        </p:txBody>
      </p:sp>
      <p:cxnSp>
        <p:nvCxnSpPr>
          <p:cNvPr id="9" name="Straight Arrow Connector 8"/>
          <p:cNvCxnSpPr/>
          <p:nvPr/>
        </p:nvCxnSpPr>
        <p:spPr>
          <a:xfrm>
            <a:off x="2421924" y="2800865"/>
            <a:ext cx="634314" cy="535459"/>
          </a:xfrm>
          <a:prstGeom prst="straightConnector1">
            <a:avLst/>
          </a:prstGeom>
          <a:ln w="57150">
            <a:solidFill>
              <a:srgbClr val="C00000">
                <a:alpha val="88000"/>
              </a:srgbClr>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73472" y="3785408"/>
            <a:ext cx="2194998" cy="584775"/>
          </a:xfrm>
          <a:prstGeom prst="rect">
            <a:avLst/>
          </a:prstGeom>
          <a:solidFill>
            <a:schemeClr val="tx1"/>
          </a:solidFill>
        </p:spPr>
        <p:txBody>
          <a:bodyPr wrap="square" rtlCol="0">
            <a:spAutoFit/>
          </a:bodyPr>
          <a:lstStyle/>
          <a:p>
            <a:pPr algn="ctr"/>
            <a:r>
              <a:rPr lang="en-US" sz="1600" b="1" dirty="0" smtClean="0">
                <a:solidFill>
                  <a:schemeClr val="tx2">
                    <a:lumMod val="75000"/>
                  </a:schemeClr>
                </a:solidFill>
                <a:latin typeface="Arial" panose="020B0604020202020204" pitchFamily="34" charset="0"/>
                <a:cs typeface="Arial" panose="020B0604020202020204" pitchFamily="34" charset="0"/>
              </a:rPr>
              <a:t>Column 2</a:t>
            </a:r>
          </a:p>
          <a:p>
            <a:pPr algn="ctr"/>
            <a:r>
              <a:rPr lang="en-US" sz="1600" dirty="0" smtClean="0">
                <a:solidFill>
                  <a:schemeClr val="tx2">
                    <a:lumMod val="75000"/>
                  </a:schemeClr>
                </a:solidFill>
                <a:latin typeface="Arial" panose="020B0604020202020204" pitchFamily="34" charset="0"/>
                <a:cs typeface="Arial" panose="020B0604020202020204" pitchFamily="34" charset="0"/>
              </a:rPr>
              <a:t>CAB USE ONLY</a:t>
            </a:r>
          </a:p>
        </p:txBody>
      </p:sp>
      <p:sp>
        <p:nvSpPr>
          <p:cNvPr id="11" name="TextBox 10"/>
          <p:cNvSpPr txBox="1"/>
          <p:nvPr/>
        </p:nvSpPr>
        <p:spPr>
          <a:xfrm>
            <a:off x="9700565" y="3785407"/>
            <a:ext cx="2194997" cy="584775"/>
          </a:xfrm>
          <a:prstGeom prst="rect">
            <a:avLst/>
          </a:prstGeom>
          <a:solidFill>
            <a:schemeClr val="tx1"/>
          </a:solidFill>
        </p:spPr>
        <p:txBody>
          <a:bodyPr wrap="square" rtlCol="0">
            <a:spAutoFit/>
          </a:bodyPr>
          <a:lstStyle/>
          <a:p>
            <a:pPr algn="ctr"/>
            <a:r>
              <a:rPr lang="en-US" sz="1600" b="1" dirty="0" smtClean="0">
                <a:solidFill>
                  <a:schemeClr val="tx2">
                    <a:lumMod val="75000"/>
                  </a:schemeClr>
                </a:solidFill>
                <a:latin typeface="Arial" panose="020B0604020202020204" pitchFamily="34" charset="0"/>
                <a:cs typeface="Arial" panose="020B0604020202020204" pitchFamily="34" charset="0"/>
              </a:rPr>
              <a:t>Column 5</a:t>
            </a:r>
          </a:p>
          <a:p>
            <a:pPr algn="ctr"/>
            <a:r>
              <a:rPr lang="en-US" sz="1600" dirty="0" smtClean="0">
                <a:solidFill>
                  <a:schemeClr val="tx2">
                    <a:lumMod val="75000"/>
                  </a:schemeClr>
                </a:solidFill>
                <a:latin typeface="Arial" panose="020B0604020202020204" pitchFamily="34" charset="0"/>
                <a:cs typeface="Arial" panose="020B0604020202020204" pitchFamily="34" charset="0"/>
              </a:rPr>
              <a:t>Depth Capacity</a:t>
            </a:r>
          </a:p>
        </p:txBody>
      </p:sp>
      <p:sp>
        <p:nvSpPr>
          <p:cNvPr id="12" name="TextBox 11"/>
          <p:cNvSpPr txBox="1"/>
          <p:nvPr/>
        </p:nvSpPr>
        <p:spPr>
          <a:xfrm>
            <a:off x="9700564" y="1817297"/>
            <a:ext cx="2194997" cy="584775"/>
          </a:xfrm>
          <a:prstGeom prst="rect">
            <a:avLst/>
          </a:prstGeom>
          <a:solidFill>
            <a:schemeClr val="tx1"/>
          </a:solidFill>
        </p:spPr>
        <p:txBody>
          <a:bodyPr wrap="square" rtlCol="0">
            <a:spAutoFit/>
          </a:bodyPr>
          <a:lstStyle/>
          <a:p>
            <a:pPr algn="ctr"/>
            <a:r>
              <a:rPr lang="en-US" sz="1600" b="1" dirty="0" smtClean="0">
                <a:solidFill>
                  <a:schemeClr val="tx2">
                    <a:lumMod val="75000"/>
                  </a:schemeClr>
                </a:solidFill>
                <a:latin typeface="Arial" panose="020B0604020202020204" pitchFamily="34" charset="0"/>
                <a:cs typeface="Arial" panose="020B0604020202020204" pitchFamily="34" charset="0"/>
              </a:rPr>
              <a:t>Column 4</a:t>
            </a:r>
          </a:p>
          <a:p>
            <a:pPr algn="ctr"/>
            <a:r>
              <a:rPr lang="en-US" sz="1600" dirty="0" smtClean="0">
                <a:solidFill>
                  <a:schemeClr val="tx2">
                    <a:lumMod val="75000"/>
                  </a:schemeClr>
                </a:solidFill>
                <a:latin typeface="Arial" panose="020B0604020202020204" pitchFamily="34" charset="0"/>
                <a:cs typeface="Arial" panose="020B0604020202020204" pitchFamily="34" charset="0"/>
              </a:rPr>
              <a:t>Rig Info.</a:t>
            </a:r>
          </a:p>
        </p:txBody>
      </p:sp>
      <p:sp>
        <p:nvSpPr>
          <p:cNvPr id="13" name="TextBox 12"/>
          <p:cNvSpPr txBox="1"/>
          <p:nvPr/>
        </p:nvSpPr>
        <p:spPr>
          <a:xfrm>
            <a:off x="173473" y="5272677"/>
            <a:ext cx="2194997" cy="584775"/>
          </a:xfrm>
          <a:prstGeom prst="rect">
            <a:avLst/>
          </a:prstGeom>
          <a:solidFill>
            <a:schemeClr val="tx1"/>
          </a:solidFill>
        </p:spPr>
        <p:txBody>
          <a:bodyPr wrap="square" rtlCol="0">
            <a:spAutoFit/>
          </a:bodyPr>
          <a:lstStyle/>
          <a:p>
            <a:pPr algn="ctr"/>
            <a:r>
              <a:rPr lang="en-US" sz="1600" b="1" dirty="0" smtClean="0">
                <a:solidFill>
                  <a:schemeClr val="tx2">
                    <a:lumMod val="75000"/>
                  </a:schemeClr>
                </a:solidFill>
                <a:latin typeface="Arial" panose="020B0604020202020204" pitchFamily="34" charset="0"/>
                <a:cs typeface="Arial" panose="020B0604020202020204" pitchFamily="34" charset="0"/>
              </a:rPr>
              <a:t>Column 3</a:t>
            </a:r>
          </a:p>
          <a:p>
            <a:pPr algn="ctr"/>
            <a:r>
              <a:rPr lang="en-US" sz="1600" dirty="0" smtClean="0">
                <a:solidFill>
                  <a:schemeClr val="tx2">
                    <a:lumMod val="75000"/>
                  </a:schemeClr>
                </a:solidFill>
                <a:latin typeface="Arial" panose="020B0604020202020204" pitchFamily="34" charset="0"/>
                <a:cs typeface="Arial" panose="020B0604020202020204" pitchFamily="34" charset="0"/>
              </a:rPr>
              <a:t>Location</a:t>
            </a:r>
          </a:p>
        </p:txBody>
      </p:sp>
      <p:sp>
        <p:nvSpPr>
          <p:cNvPr id="14" name="TextBox 13"/>
          <p:cNvSpPr txBox="1"/>
          <p:nvPr/>
        </p:nvSpPr>
        <p:spPr>
          <a:xfrm>
            <a:off x="8931564" y="4848005"/>
            <a:ext cx="3195781" cy="800219"/>
          </a:xfrm>
          <a:prstGeom prst="rect">
            <a:avLst/>
          </a:prstGeom>
          <a:solidFill>
            <a:schemeClr val="tx1"/>
          </a:solidFill>
        </p:spPr>
        <p:txBody>
          <a:bodyPr wrap="square" rtlCol="0">
            <a:spAutoFit/>
          </a:bodyPr>
          <a:lstStyle/>
          <a:p>
            <a:pPr algn="ctr"/>
            <a:r>
              <a:rPr lang="en-US" sz="1600" b="1" dirty="0" smtClean="0">
                <a:solidFill>
                  <a:schemeClr val="tx2">
                    <a:lumMod val="75000"/>
                  </a:schemeClr>
                </a:solidFill>
                <a:latin typeface="Arial" panose="020B0604020202020204" pitchFamily="34" charset="0"/>
                <a:cs typeface="Arial" panose="020B0604020202020204" pitchFamily="34" charset="0"/>
              </a:rPr>
              <a:t>Column 6</a:t>
            </a:r>
          </a:p>
          <a:p>
            <a:pPr algn="ctr"/>
            <a:r>
              <a:rPr lang="en-US" sz="1600" dirty="0" smtClean="0">
                <a:solidFill>
                  <a:schemeClr val="tx2">
                    <a:lumMod val="75000"/>
                  </a:schemeClr>
                </a:solidFill>
                <a:latin typeface="Arial" panose="020B0604020202020204" pitchFamily="34" charset="0"/>
                <a:cs typeface="Arial" panose="020B0604020202020204" pitchFamily="34" charset="0"/>
              </a:rPr>
              <a:t>Property Value</a:t>
            </a:r>
          </a:p>
          <a:p>
            <a:pPr algn="ctr"/>
            <a:r>
              <a:rPr lang="en-US" sz="1400" dirty="0" smtClean="0">
                <a:solidFill>
                  <a:schemeClr val="tx2">
                    <a:lumMod val="75000"/>
                  </a:schemeClr>
                </a:solidFill>
                <a:latin typeface="Arial" panose="020B0604020202020204" pitchFamily="34" charset="0"/>
                <a:cs typeface="Arial" panose="020B0604020202020204" pitchFamily="34" charset="0"/>
              </a:rPr>
              <a:t>Using the schedule in Instruction G-3</a:t>
            </a:r>
          </a:p>
        </p:txBody>
      </p:sp>
      <p:cxnSp>
        <p:nvCxnSpPr>
          <p:cNvPr id="15" name="Straight Arrow Connector 14"/>
          <p:cNvCxnSpPr/>
          <p:nvPr/>
        </p:nvCxnSpPr>
        <p:spPr>
          <a:xfrm flipV="1">
            <a:off x="2503055" y="3435180"/>
            <a:ext cx="1052945" cy="642615"/>
          </a:xfrm>
          <a:prstGeom prst="straightConnector1">
            <a:avLst/>
          </a:prstGeom>
          <a:ln w="57150">
            <a:solidFill>
              <a:srgbClr val="C00000">
                <a:alpha val="88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2435789" y="3528291"/>
            <a:ext cx="1905302" cy="1973175"/>
          </a:xfrm>
          <a:prstGeom prst="straightConnector1">
            <a:avLst/>
          </a:prstGeom>
          <a:ln w="57150">
            <a:solidFill>
              <a:srgbClr val="C00000">
                <a:alpha val="88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6796216" y="2305113"/>
            <a:ext cx="2741374" cy="1013668"/>
          </a:xfrm>
          <a:prstGeom prst="straightConnector1">
            <a:avLst/>
          </a:prstGeom>
          <a:ln w="57150">
            <a:solidFill>
              <a:srgbClr val="C00000">
                <a:alpha val="88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7689796" y="3510787"/>
            <a:ext cx="1765414" cy="590951"/>
          </a:xfrm>
          <a:prstGeom prst="straightConnector1">
            <a:avLst/>
          </a:prstGeom>
          <a:ln w="57150">
            <a:solidFill>
              <a:srgbClr val="C00000">
                <a:alpha val="88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8380822" y="3489267"/>
            <a:ext cx="598865" cy="1224941"/>
          </a:xfrm>
          <a:prstGeom prst="straightConnector1">
            <a:avLst/>
          </a:prstGeom>
          <a:ln w="57150">
            <a:solidFill>
              <a:srgbClr val="C00000">
                <a:alpha val="88000"/>
              </a:srgbClr>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8931563" y="5783104"/>
            <a:ext cx="3195781" cy="584775"/>
          </a:xfrm>
          <a:prstGeom prst="rect">
            <a:avLst/>
          </a:prstGeom>
          <a:solidFill>
            <a:schemeClr val="tx1"/>
          </a:solidFill>
        </p:spPr>
        <p:txBody>
          <a:bodyPr wrap="square" rtlCol="0">
            <a:spAutoFit/>
          </a:bodyPr>
          <a:lstStyle/>
          <a:p>
            <a:pPr algn="ctr"/>
            <a:r>
              <a:rPr lang="en-US" sz="1600" dirty="0" smtClean="0">
                <a:solidFill>
                  <a:schemeClr val="tx2">
                    <a:lumMod val="75000"/>
                  </a:schemeClr>
                </a:solidFill>
                <a:latin typeface="Arial" panose="020B0604020202020204" pitchFamily="34" charset="0"/>
                <a:cs typeface="Arial" panose="020B0604020202020204" pitchFamily="34" charset="0"/>
              </a:rPr>
              <a:t>Property values determined are posted to the CAB-D2 Form</a:t>
            </a:r>
            <a:endParaRPr lang="en-US" sz="1400" dirty="0" smtClean="0">
              <a:solidFill>
                <a:schemeClr val="tx2">
                  <a:lumMod val="75000"/>
                </a:schemeClr>
              </a:solidFill>
              <a:latin typeface="Arial" panose="020B0604020202020204" pitchFamily="34" charset="0"/>
              <a:cs typeface="Arial" panose="020B0604020202020204" pitchFamily="34" charset="0"/>
            </a:endParaRPr>
          </a:p>
        </p:txBody>
      </p:sp>
      <p:pic>
        <p:nvPicPr>
          <p:cNvPr id="33" name="Picture 32"/>
          <p:cNvPicPr>
            <a:picLocks noChangeAspect="1"/>
          </p:cNvPicPr>
          <p:nvPr/>
        </p:nvPicPr>
        <p:blipFill>
          <a:blip r:embed="rId3"/>
          <a:stretch>
            <a:fillRect/>
          </a:stretch>
        </p:blipFill>
        <p:spPr>
          <a:xfrm>
            <a:off x="9096122" y="2515438"/>
            <a:ext cx="3031222" cy="1713800"/>
          </a:xfrm>
          <a:prstGeom prst="rect">
            <a:avLst/>
          </a:prstGeom>
        </p:spPr>
      </p:pic>
      <p:sp>
        <p:nvSpPr>
          <p:cNvPr id="21" name="TextBox 20"/>
          <p:cNvSpPr txBox="1"/>
          <p:nvPr/>
        </p:nvSpPr>
        <p:spPr>
          <a:xfrm>
            <a:off x="9096122" y="4216293"/>
            <a:ext cx="3031222" cy="307777"/>
          </a:xfrm>
          <a:prstGeom prst="rect">
            <a:avLst/>
          </a:prstGeom>
          <a:solidFill>
            <a:schemeClr val="tx1"/>
          </a:solidFill>
        </p:spPr>
        <p:txBody>
          <a:bodyPr wrap="square" rtlCol="0">
            <a:spAutoFit/>
          </a:bodyPr>
          <a:lstStyle/>
          <a:p>
            <a:pPr algn="ctr"/>
            <a:r>
              <a:rPr lang="en-US" sz="1400" dirty="0" smtClean="0">
                <a:solidFill>
                  <a:schemeClr val="tx2">
                    <a:lumMod val="75000"/>
                  </a:schemeClr>
                </a:solidFill>
                <a:latin typeface="Arial" panose="020B0604020202020204" pitchFamily="34" charset="0"/>
                <a:cs typeface="Arial" panose="020B0604020202020204" pitchFamily="34" charset="0"/>
              </a:rPr>
              <a:t>7-36-33. Regulations 3.6.5.40 (D)(3)</a:t>
            </a:r>
          </a:p>
        </p:txBody>
      </p:sp>
    </p:spTree>
    <p:extLst>
      <p:ext uri="{BB962C8B-B14F-4D97-AF65-F5344CB8AC3E}">
        <p14:creationId xmlns:p14="http://schemas.microsoft.com/office/powerpoint/2010/main" val="1623793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xit" presetSubtype="4" fill="hold" nodeType="clickEffect">
                                  <p:stCondLst>
                                    <p:cond delay="0"/>
                                  </p:stCondLst>
                                  <p:childTnLst>
                                    <p:anim calcmode="lin" valueType="num">
                                      <p:cBhvr additive="base">
                                        <p:cTn id="20" dur="500"/>
                                        <p:tgtEl>
                                          <p:spTgt spid="9"/>
                                        </p:tgtEl>
                                        <p:attrNameLst>
                                          <p:attrName>ppt_x</p:attrName>
                                        </p:attrNameLst>
                                      </p:cBhvr>
                                      <p:tavLst>
                                        <p:tav tm="0">
                                          <p:val>
                                            <p:strVal val="ppt_x"/>
                                          </p:val>
                                        </p:tav>
                                        <p:tav tm="100000">
                                          <p:val>
                                            <p:strVal val="ppt_x"/>
                                          </p:val>
                                        </p:tav>
                                      </p:tavLst>
                                    </p:anim>
                                    <p:anim calcmode="lin" valueType="num">
                                      <p:cBhvr additive="base">
                                        <p:cTn id="21" dur="500"/>
                                        <p:tgtEl>
                                          <p:spTgt spid="9"/>
                                        </p:tgtEl>
                                        <p:attrNameLst>
                                          <p:attrName>ppt_y</p:attrName>
                                        </p:attrNameLst>
                                      </p:cBhvr>
                                      <p:tavLst>
                                        <p:tav tm="0">
                                          <p:val>
                                            <p:strVal val="ppt_y"/>
                                          </p:val>
                                        </p:tav>
                                        <p:tav tm="100000">
                                          <p:val>
                                            <p:strVal val="1+ppt_h/2"/>
                                          </p:val>
                                        </p:tav>
                                      </p:tavLst>
                                    </p:anim>
                                    <p:set>
                                      <p:cBhvr>
                                        <p:cTn id="22" dur="1" fill="hold">
                                          <p:stCondLst>
                                            <p:cond delay="4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42" presetClass="exit" presetSubtype="0" fill="hold" grpId="1" nodeType="clickEffect">
                                  <p:stCondLst>
                                    <p:cond delay="0"/>
                                  </p:stCondLst>
                                  <p:childTnLst>
                                    <p:animEffect transition="out" filter="fade">
                                      <p:cBhvr>
                                        <p:cTn id="26" dur="1000"/>
                                        <p:tgtEl>
                                          <p:spTgt spid="6"/>
                                        </p:tgtEl>
                                      </p:cBhvr>
                                    </p:animEffect>
                                    <p:anim calcmode="lin" valueType="num">
                                      <p:cBhvr>
                                        <p:cTn id="27" dur="1000"/>
                                        <p:tgtEl>
                                          <p:spTgt spid="6"/>
                                        </p:tgtEl>
                                        <p:attrNameLst>
                                          <p:attrName>ppt_x</p:attrName>
                                        </p:attrNameLst>
                                      </p:cBhvr>
                                      <p:tavLst>
                                        <p:tav tm="0">
                                          <p:val>
                                            <p:strVal val="ppt_x"/>
                                          </p:val>
                                        </p:tav>
                                        <p:tav tm="100000">
                                          <p:val>
                                            <p:strVal val="ppt_x"/>
                                          </p:val>
                                        </p:tav>
                                      </p:tavLst>
                                    </p:anim>
                                    <p:anim calcmode="lin" valueType="num">
                                      <p:cBhvr>
                                        <p:cTn id="28" dur="1000"/>
                                        <p:tgtEl>
                                          <p:spTgt spid="6"/>
                                        </p:tgtEl>
                                        <p:attrNameLst>
                                          <p:attrName>ppt_y</p:attrName>
                                        </p:attrNameLst>
                                      </p:cBhvr>
                                      <p:tavLst>
                                        <p:tav tm="0">
                                          <p:val>
                                            <p:strVal val="ppt_y"/>
                                          </p:val>
                                        </p:tav>
                                        <p:tav tm="100000">
                                          <p:val>
                                            <p:strVal val="ppt_y+.1"/>
                                          </p:val>
                                        </p:tav>
                                      </p:tavLst>
                                    </p:anim>
                                    <p:set>
                                      <p:cBhvr>
                                        <p:cTn id="29" dur="1" fill="hold">
                                          <p:stCondLst>
                                            <p:cond delay="999"/>
                                          </p:stCondLst>
                                        </p:cTn>
                                        <p:tgtEl>
                                          <p:spTgt spid="6"/>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1000"/>
                                        <p:tgtEl>
                                          <p:spTgt spid="10"/>
                                        </p:tgtEl>
                                      </p:cBhvr>
                                    </p:animEffect>
                                    <p:anim calcmode="lin" valueType="num">
                                      <p:cBhvr>
                                        <p:cTn id="35" dur="1000" fill="hold"/>
                                        <p:tgtEl>
                                          <p:spTgt spid="10"/>
                                        </p:tgtEl>
                                        <p:attrNameLst>
                                          <p:attrName>ppt_x</p:attrName>
                                        </p:attrNameLst>
                                      </p:cBhvr>
                                      <p:tavLst>
                                        <p:tav tm="0">
                                          <p:val>
                                            <p:strVal val="#ppt_x"/>
                                          </p:val>
                                        </p:tav>
                                        <p:tav tm="100000">
                                          <p:val>
                                            <p:strVal val="#ppt_x"/>
                                          </p:val>
                                        </p:tav>
                                      </p:tavLst>
                                    </p:anim>
                                    <p:anim calcmode="lin" valueType="num">
                                      <p:cBhvr>
                                        <p:cTn id="3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1000"/>
                                        <p:tgtEl>
                                          <p:spTgt spid="15"/>
                                        </p:tgtEl>
                                      </p:cBhvr>
                                    </p:animEffect>
                                    <p:anim calcmode="lin" valueType="num">
                                      <p:cBhvr>
                                        <p:cTn id="42" dur="1000" fill="hold"/>
                                        <p:tgtEl>
                                          <p:spTgt spid="15"/>
                                        </p:tgtEl>
                                        <p:attrNameLst>
                                          <p:attrName>ppt_x</p:attrName>
                                        </p:attrNameLst>
                                      </p:cBhvr>
                                      <p:tavLst>
                                        <p:tav tm="0">
                                          <p:val>
                                            <p:strVal val="#ppt_x"/>
                                          </p:val>
                                        </p:tav>
                                        <p:tav tm="100000">
                                          <p:val>
                                            <p:strVal val="#ppt_x"/>
                                          </p:val>
                                        </p:tav>
                                      </p:tavLst>
                                    </p:anim>
                                    <p:anim calcmode="lin" valueType="num">
                                      <p:cBhvr>
                                        <p:cTn id="4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xit" presetSubtype="0" fill="hold" nodeType="clickEffect">
                                  <p:stCondLst>
                                    <p:cond delay="0"/>
                                  </p:stCondLst>
                                  <p:childTnLst>
                                    <p:animEffect transition="out" filter="fade">
                                      <p:cBhvr>
                                        <p:cTn id="47" dur="1000"/>
                                        <p:tgtEl>
                                          <p:spTgt spid="15"/>
                                        </p:tgtEl>
                                      </p:cBhvr>
                                    </p:animEffect>
                                    <p:anim calcmode="lin" valueType="num">
                                      <p:cBhvr>
                                        <p:cTn id="48" dur="1000"/>
                                        <p:tgtEl>
                                          <p:spTgt spid="15"/>
                                        </p:tgtEl>
                                        <p:attrNameLst>
                                          <p:attrName>ppt_x</p:attrName>
                                        </p:attrNameLst>
                                      </p:cBhvr>
                                      <p:tavLst>
                                        <p:tav tm="0">
                                          <p:val>
                                            <p:strVal val="ppt_x"/>
                                          </p:val>
                                        </p:tav>
                                        <p:tav tm="100000">
                                          <p:val>
                                            <p:strVal val="ppt_x"/>
                                          </p:val>
                                        </p:tav>
                                      </p:tavLst>
                                    </p:anim>
                                    <p:anim calcmode="lin" valueType="num">
                                      <p:cBhvr>
                                        <p:cTn id="49" dur="1000"/>
                                        <p:tgtEl>
                                          <p:spTgt spid="15"/>
                                        </p:tgtEl>
                                        <p:attrNameLst>
                                          <p:attrName>ppt_y</p:attrName>
                                        </p:attrNameLst>
                                      </p:cBhvr>
                                      <p:tavLst>
                                        <p:tav tm="0">
                                          <p:val>
                                            <p:strVal val="ppt_y"/>
                                          </p:val>
                                        </p:tav>
                                        <p:tav tm="100000">
                                          <p:val>
                                            <p:strVal val="ppt_y+.1"/>
                                          </p:val>
                                        </p:tav>
                                      </p:tavLst>
                                    </p:anim>
                                    <p:set>
                                      <p:cBhvr>
                                        <p:cTn id="50" dur="1" fill="hold">
                                          <p:stCondLst>
                                            <p:cond delay="999"/>
                                          </p:stCondLst>
                                        </p:cTn>
                                        <p:tgtEl>
                                          <p:spTgt spid="15"/>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42" presetClass="exit" presetSubtype="0" fill="hold" grpId="1" nodeType="clickEffect">
                                  <p:stCondLst>
                                    <p:cond delay="0"/>
                                  </p:stCondLst>
                                  <p:childTnLst>
                                    <p:animEffect transition="out" filter="fade">
                                      <p:cBhvr>
                                        <p:cTn id="54" dur="1000"/>
                                        <p:tgtEl>
                                          <p:spTgt spid="10"/>
                                        </p:tgtEl>
                                      </p:cBhvr>
                                    </p:animEffect>
                                    <p:anim calcmode="lin" valueType="num">
                                      <p:cBhvr>
                                        <p:cTn id="55" dur="1000"/>
                                        <p:tgtEl>
                                          <p:spTgt spid="10"/>
                                        </p:tgtEl>
                                        <p:attrNameLst>
                                          <p:attrName>ppt_x</p:attrName>
                                        </p:attrNameLst>
                                      </p:cBhvr>
                                      <p:tavLst>
                                        <p:tav tm="0">
                                          <p:val>
                                            <p:strVal val="ppt_x"/>
                                          </p:val>
                                        </p:tav>
                                        <p:tav tm="100000">
                                          <p:val>
                                            <p:strVal val="ppt_x"/>
                                          </p:val>
                                        </p:tav>
                                      </p:tavLst>
                                    </p:anim>
                                    <p:anim calcmode="lin" valueType="num">
                                      <p:cBhvr>
                                        <p:cTn id="56" dur="1000"/>
                                        <p:tgtEl>
                                          <p:spTgt spid="10"/>
                                        </p:tgtEl>
                                        <p:attrNameLst>
                                          <p:attrName>ppt_y</p:attrName>
                                        </p:attrNameLst>
                                      </p:cBhvr>
                                      <p:tavLst>
                                        <p:tav tm="0">
                                          <p:val>
                                            <p:strVal val="ppt_y"/>
                                          </p:val>
                                        </p:tav>
                                        <p:tav tm="100000">
                                          <p:val>
                                            <p:strVal val="ppt_y+.1"/>
                                          </p:val>
                                        </p:tav>
                                      </p:tavLst>
                                    </p:anim>
                                    <p:set>
                                      <p:cBhvr>
                                        <p:cTn id="57" dur="1" fill="hold">
                                          <p:stCondLst>
                                            <p:cond delay="999"/>
                                          </p:stCondLst>
                                        </p:cTn>
                                        <p:tgtEl>
                                          <p:spTgt spid="10"/>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1000"/>
                                        <p:tgtEl>
                                          <p:spTgt spid="13"/>
                                        </p:tgtEl>
                                      </p:cBhvr>
                                    </p:animEffect>
                                    <p:anim calcmode="lin" valueType="num">
                                      <p:cBhvr>
                                        <p:cTn id="63" dur="1000" fill="hold"/>
                                        <p:tgtEl>
                                          <p:spTgt spid="13"/>
                                        </p:tgtEl>
                                        <p:attrNameLst>
                                          <p:attrName>ppt_x</p:attrName>
                                        </p:attrNameLst>
                                      </p:cBhvr>
                                      <p:tavLst>
                                        <p:tav tm="0">
                                          <p:val>
                                            <p:strVal val="#ppt_x"/>
                                          </p:val>
                                        </p:tav>
                                        <p:tav tm="100000">
                                          <p:val>
                                            <p:strVal val="#ppt_x"/>
                                          </p:val>
                                        </p:tav>
                                      </p:tavLst>
                                    </p:anim>
                                    <p:anim calcmode="lin" valueType="num">
                                      <p:cBhvr>
                                        <p:cTn id="6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nodeType="clickEffect">
                                  <p:stCondLst>
                                    <p:cond delay="0"/>
                                  </p:stCondLst>
                                  <p:childTnLst>
                                    <p:set>
                                      <p:cBhvr>
                                        <p:cTn id="68" dur="1" fill="hold">
                                          <p:stCondLst>
                                            <p:cond delay="0"/>
                                          </p:stCondLst>
                                        </p:cTn>
                                        <p:tgtEl>
                                          <p:spTgt spid="18"/>
                                        </p:tgtEl>
                                        <p:attrNameLst>
                                          <p:attrName>style.visibility</p:attrName>
                                        </p:attrNameLst>
                                      </p:cBhvr>
                                      <p:to>
                                        <p:strVal val="visible"/>
                                      </p:to>
                                    </p:set>
                                    <p:animEffect transition="in" filter="fade">
                                      <p:cBhvr>
                                        <p:cTn id="69" dur="1000"/>
                                        <p:tgtEl>
                                          <p:spTgt spid="18"/>
                                        </p:tgtEl>
                                      </p:cBhvr>
                                    </p:animEffect>
                                    <p:anim calcmode="lin" valueType="num">
                                      <p:cBhvr>
                                        <p:cTn id="70" dur="1000" fill="hold"/>
                                        <p:tgtEl>
                                          <p:spTgt spid="18"/>
                                        </p:tgtEl>
                                        <p:attrNameLst>
                                          <p:attrName>ppt_x</p:attrName>
                                        </p:attrNameLst>
                                      </p:cBhvr>
                                      <p:tavLst>
                                        <p:tav tm="0">
                                          <p:val>
                                            <p:strVal val="#ppt_x"/>
                                          </p:val>
                                        </p:tav>
                                        <p:tav tm="100000">
                                          <p:val>
                                            <p:strVal val="#ppt_x"/>
                                          </p:val>
                                        </p:tav>
                                      </p:tavLst>
                                    </p:anim>
                                    <p:anim calcmode="lin" valueType="num">
                                      <p:cBhvr>
                                        <p:cTn id="71"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xit" presetSubtype="0" fill="hold" nodeType="clickEffect">
                                  <p:stCondLst>
                                    <p:cond delay="0"/>
                                  </p:stCondLst>
                                  <p:childTnLst>
                                    <p:animEffect transition="out" filter="fade">
                                      <p:cBhvr>
                                        <p:cTn id="75" dur="1000"/>
                                        <p:tgtEl>
                                          <p:spTgt spid="18"/>
                                        </p:tgtEl>
                                      </p:cBhvr>
                                    </p:animEffect>
                                    <p:anim calcmode="lin" valueType="num">
                                      <p:cBhvr>
                                        <p:cTn id="76" dur="1000"/>
                                        <p:tgtEl>
                                          <p:spTgt spid="18"/>
                                        </p:tgtEl>
                                        <p:attrNameLst>
                                          <p:attrName>ppt_x</p:attrName>
                                        </p:attrNameLst>
                                      </p:cBhvr>
                                      <p:tavLst>
                                        <p:tav tm="0">
                                          <p:val>
                                            <p:strVal val="ppt_x"/>
                                          </p:val>
                                        </p:tav>
                                        <p:tav tm="100000">
                                          <p:val>
                                            <p:strVal val="ppt_x"/>
                                          </p:val>
                                        </p:tav>
                                      </p:tavLst>
                                    </p:anim>
                                    <p:anim calcmode="lin" valueType="num">
                                      <p:cBhvr>
                                        <p:cTn id="77" dur="1000"/>
                                        <p:tgtEl>
                                          <p:spTgt spid="18"/>
                                        </p:tgtEl>
                                        <p:attrNameLst>
                                          <p:attrName>ppt_y</p:attrName>
                                        </p:attrNameLst>
                                      </p:cBhvr>
                                      <p:tavLst>
                                        <p:tav tm="0">
                                          <p:val>
                                            <p:strVal val="ppt_y"/>
                                          </p:val>
                                        </p:tav>
                                        <p:tav tm="100000">
                                          <p:val>
                                            <p:strVal val="ppt_y+.1"/>
                                          </p:val>
                                        </p:tav>
                                      </p:tavLst>
                                    </p:anim>
                                    <p:set>
                                      <p:cBhvr>
                                        <p:cTn id="78" dur="1" fill="hold">
                                          <p:stCondLst>
                                            <p:cond delay="999"/>
                                          </p:stCondLst>
                                        </p:cTn>
                                        <p:tgtEl>
                                          <p:spTgt spid="18"/>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42" presetClass="exit" presetSubtype="0" fill="hold" grpId="1" nodeType="clickEffect">
                                  <p:stCondLst>
                                    <p:cond delay="0"/>
                                  </p:stCondLst>
                                  <p:childTnLst>
                                    <p:animEffect transition="out" filter="fade">
                                      <p:cBhvr>
                                        <p:cTn id="82" dur="1000"/>
                                        <p:tgtEl>
                                          <p:spTgt spid="13"/>
                                        </p:tgtEl>
                                      </p:cBhvr>
                                    </p:animEffect>
                                    <p:anim calcmode="lin" valueType="num">
                                      <p:cBhvr>
                                        <p:cTn id="83" dur="1000"/>
                                        <p:tgtEl>
                                          <p:spTgt spid="13"/>
                                        </p:tgtEl>
                                        <p:attrNameLst>
                                          <p:attrName>ppt_x</p:attrName>
                                        </p:attrNameLst>
                                      </p:cBhvr>
                                      <p:tavLst>
                                        <p:tav tm="0">
                                          <p:val>
                                            <p:strVal val="ppt_x"/>
                                          </p:val>
                                        </p:tav>
                                        <p:tav tm="100000">
                                          <p:val>
                                            <p:strVal val="ppt_x"/>
                                          </p:val>
                                        </p:tav>
                                      </p:tavLst>
                                    </p:anim>
                                    <p:anim calcmode="lin" valueType="num">
                                      <p:cBhvr>
                                        <p:cTn id="84" dur="1000"/>
                                        <p:tgtEl>
                                          <p:spTgt spid="13"/>
                                        </p:tgtEl>
                                        <p:attrNameLst>
                                          <p:attrName>ppt_y</p:attrName>
                                        </p:attrNameLst>
                                      </p:cBhvr>
                                      <p:tavLst>
                                        <p:tav tm="0">
                                          <p:val>
                                            <p:strVal val="ppt_y"/>
                                          </p:val>
                                        </p:tav>
                                        <p:tav tm="100000">
                                          <p:val>
                                            <p:strVal val="ppt_y+.1"/>
                                          </p:val>
                                        </p:tav>
                                      </p:tavLst>
                                    </p:anim>
                                    <p:set>
                                      <p:cBhvr>
                                        <p:cTn id="85" dur="1" fill="hold">
                                          <p:stCondLst>
                                            <p:cond delay="999"/>
                                          </p:stCondLst>
                                        </p:cTn>
                                        <p:tgtEl>
                                          <p:spTgt spid="13"/>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12"/>
                                        </p:tgtEl>
                                        <p:attrNameLst>
                                          <p:attrName>style.visibility</p:attrName>
                                        </p:attrNameLst>
                                      </p:cBhvr>
                                      <p:to>
                                        <p:strVal val="visible"/>
                                      </p:to>
                                    </p:set>
                                    <p:animEffect transition="in" filter="fade">
                                      <p:cBhvr>
                                        <p:cTn id="90" dur="1000"/>
                                        <p:tgtEl>
                                          <p:spTgt spid="12"/>
                                        </p:tgtEl>
                                      </p:cBhvr>
                                    </p:animEffect>
                                    <p:anim calcmode="lin" valueType="num">
                                      <p:cBhvr>
                                        <p:cTn id="91" dur="1000" fill="hold"/>
                                        <p:tgtEl>
                                          <p:spTgt spid="12"/>
                                        </p:tgtEl>
                                        <p:attrNameLst>
                                          <p:attrName>ppt_x</p:attrName>
                                        </p:attrNameLst>
                                      </p:cBhvr>
                                      <p:tavLst>
                                        <p:tav tm="0">
                                          <p:val>
                                            <p:strVal val="#ppt_x"/>
                                          </p:val>
                                        </p:tav>
                                        <p:tav tm="100000">
                                          <p:val>
                                            <p:strVal val="#ppt_x"/>
                                          </p:val>
                                        </p:tav>
                                      </p:tavLst>
                                    </p:anim>
                                    <p:anim calcmode="lin" valueType="num">
                                      <p:cBhvr>
                                        <p:cTn id="9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nodeType="clickEffect">
                                  <p:stCondLst>
                                    <p:cond delay="0"/>
                                  </p:stCondLst>
                                  <p:childTnLst>
                                    <p:set>
                                      <p:cBhvr>
                                        <p:cTn id="96" dur="1" fill="hold">
                                          <p:stCondLst>
                                            <p:cond delay="0"/>
                                          </p:stCondLst>
                                        </p:cTn>
                                        <p:tgtEl>
                                          <p:spTgt spid="20"/>
                                        </p:tgtEl>
                                        <p:attrNameLst>
                                          <p:attrName>style.visibility</p:attrName>
                                        </p:attrNameLst>
                                      </p:cBhvr>
                                      <p:to>
                                        <p:strVal val="visible"/>
                                      </p:to>
                                    </p:set>
                                    <p:animEffect transition="in" filter="fade">
                                      <p:cBhvr>
                                        <p:cTn id="97" dur="1000"/>
                                        <p:tgtEl>
                                          <p:spTgt spid="20"/>
                                        </p:tgtEl>
                                      </p:cBhvr>
                                    </p:animEffect>
                                    <p:anim calcmode="lin" valueType="num">
                                      <p:cBhvr>
                                        <p:cTn id="98" dur="1000" fill="hold"/>
                                        <p:tgtEl>
                                          <p:spTgt spid="20"/>
                                        </p:tgtEl>
                                        <p:attrNameLst>
                                          <p:attrName>ppt_x</p:attrName>
                                        </p:attrNameLst>
                                      </p:cBhvr>
                                      <p:tavLst>
                                        <p:tav tm="0">
                                          <p:val>
                                            <p:strVal val="#ppt_x"/>
                                          </p:val>
                                        </p:tav>
                                        <p:tav tm="100000">
                                          <p:val>
                                            <p:strVal val="#ppt_x"/>
                                          </p:val>
                                        </p:tav>
                                      </p:tavLst>
                                    </p:anim>
                                    <p:anim calcmode="lin" valueType="num">
                                      <p:cBhvr>
                                        <p:cTn id="9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42" presetClass="exit" presetSubtype="0" fill="hold" nodeType="clickEffect">
                                  <p:stCondLst>
                                    <p:cond delay="0"/>
                                  </p:stCondLst>
                                  <p:childTnLst>
                                    <p:animEffect transition="out" filter="fade">
                                      <p:cBhvr>
                                        <p:cTn id="103" dur="1000"/>
                                        <p:tgtEl>
                                          <p:spTgt spid="20"/>
                                        </p:tgtEl>
                                      </p:cBhvr>
                                    </p:animEffect>
                                    <p:anim calcmode="lin" valueType="num">
                                      <p:cBhvr>
                                        <p:cTn id="104" dur="1000"/>
                                        <p:tgtEl>
                                          <p:spTgt spid="20"/>
                                        </p:tgtEl>
                                        <p:attrNameLst>
                                          <p:attrName>ppt_x</p:attrName>
                                        </p:attrNameLst>
                                      </p:cBhvr>
                                      <p:tavLst>
                                        <p:tav tm="0">
                                          <p:val>
                                            <p:strVal val="ppt_x"/>
                                          </p:val>
                                        </p:tav>
                                        <p:tav tm="100000">
                                          <p:val>
                                            <p:strVal val="ppt_x"/>
                                          </p:val>
                                        </p:tav>
                                      </p:tavLst>
                                    </p:anim>
                                    <p:anim calcmode="lin" valueType="num">
                                      <p:cBhvr>
                                        <p:cTn id="105" dur="1000"/>
                                        <p:tgtEl>
                                          <p:spTgt spid="20"/>
                                        </p:tgtEl>
                                        <p:attrNameLst>
                                          <p:attrName>ppt_y</p:attrName>
                                        </p:attrNameLst>
                                      </p:cBhvr>
                                      <p:tavLst>
                                        <p:tav tm="0">
                                          <p:val>
                                            <p:strVal val="ppt_y"/>
                                          </p:val>
                                        </p:tav>
                                        <p:tav tm="100000">
                                          <p:val>
                                            <p:strVal val="ppt_y+.1"/>
                                          </p:val>
                                        </p:tav>
                                      </p:tavLst>
                                    </p:anim>
                                    <p:set>
                                      <p:cBhvr>
                                        <p:cTn id="106" dur="1" fill="hold">
                                          <p:stCondLst>
                                            <p:cond delay="999"/>
                                          </p:stCondLst>
                                        </p:cTn>
                                        <p:tgtEl>
                                          <p:spTgt spid="20"/>
                                        </p:tgtEl>
                                        <p:attrNameLst>
                                          <p:attrName>style.visibility</p:attrName>
                                        </p:attrNameLst>
                                      </p:cBhvr>
                                      <p:to>
                                        <p:strVal val="hidden"/>
                                      </p:to>
                                    </p:set>
                                  </p:childTnLst>
                                </p:cTn>
                              </p:par>
                            </p:childTnLst>
                          </p:cTn>
                        </p:par>
                      </p:childTnLst>
                    </p:cTn>
                  </p:par>
                  <p:par>
                    <p:cTn id="107" fill="hold">
                      <p:stCondLst>
                        <p:cond delay="indefinite"/>
                      </p:stCondLst>
                      <p:childTnLst>
                        <p:par>
                          <p:cTn id="108" fill="hold">
                            <p:stCondLst>
                              <p:cond delay="0"/>
                            </p:stCondLst>
                            <p:childTnLst>
                              <p:par>
                                <p:cTn id="109" presetID="42" presetClass="exit" presetSubtype="0" fill="hold" grpId="1" nodeType="clickEffect">
                                  <p:stCondLst>
                                    <p:cond delay="0"/>
                                  </p:stCondLst>
                                  <p:childTnLst>
                                    <p:animEffect transition="out" filter="fade">
                                      <p:cBhvr>
                                        <p:cTn id="110" dur="1000"/>
                                        <p:tgtEl>
                                          <p:spTgt spid="12"/>
                                        </p:tgtEl>
                                      </p:cBhvr>
                                    </p:animEffect>
                                    <p:anim calcmode="lin" valueType="num">
                                      <p:cBhvr>
                                        <p:cTn id="111" dur="1000"/>
                                        <p:tgtEl>
                                          <p:spTgt spid="12"/>
                                        </p:tgtEl>
                                        <p:attrNameLst>
                                          <p:attrName>ppt_x</p:attrName>
                                        </p:attrNameLst>
                                      </p:cBhvr>
                                      <p:tavLst>
                                        <p:tav tm="0">
                                          <p:val>
                                            <p:strVal val="ppt_x"/>
                                          </p:val>
                                        </p:tav>
                                        <p:tav tm="100000">
                                          <p:val>
                                            <p:strVal val="ppt_x"/>
                                          </p:val>
                                        </p:tav>
                                      </p:tavLst>
                                    </p:anim>
                                    <p:anim calcmode="lin" valueType="num">
                                      <p:cBhvr>
                                        <p:cTn id="112" dur="1000"/>
                                        <p:tgtEl>
                                          <p:spTgt spid="12"/>
                                        </p:tgtEl>
                                        <p:attrNameLst>
                                          <p:attrName>ppt_y</p:attrName>
                                        </p:attrNameLst>
                                      </p:cBhvr>
                                      <p:tavLst>
                                        <p:tav tm="0">
                                          <p:val>
                                            <p:strVal val="ppt_y"/>
                                          </p:val>
                                        </p:tav>
                                        <p:tav tm="100000">
                                          <p:val>
                                            <p:strVal val="ppt_y+.1"/>
                                          </p:val>
                                        </p:tav>
                                      </p:tavLst>
                                    </p:anim>
                                    <p:set>
                                      <p:cBhvr>
                                        <p:cTn id="113" dur="1" fill="hold">
                                          <p:stCondLst>
                                            <p:cond delay="999"/>
                                          </p:stCondLst>
                                        </p:cTn>
                                        <p:tgtEl>
                                          <p:spTgt spid="12"/>
                                        </p:tgtEl>
                                        <p:attrNameLst>
                                          <p:attrName>style.visibility</p:attrName>
                                        </p:attrNameLst>
                                      </p:cBhvr>
                                      <p:to>
                                        <p:strVal val="hidden"/>
                                      </p:to>
                                    </p:set>
                                  </p:childTnLst>
                                </p:cTn>
                              </p:par>
                            </p:childTnLst>
                          </p:cTn>
                        </p:par>
                      </p:childTnLst>
                    </p:cTn>
                  </p:par>
                  <p:par>
                    <p:cTn id="114" fill="hold">
                      <p:stCondLst>
                        <p:cond delay="indefinite"/>
                      </p:stCondLst>
                      <p:childTnLst>
                        <p:par>
                          <p:cTn id="115" fill="hold">
                            <p:stCondLst>
                              <p:cond delay="0"/>
                            </p:stCondLst>
                            <p:childTnLst>
                              <p:par>
                                <p:cTn id="116" presetID="42" presetClass="entr" presetSubtype="0" fill="hold" grpId="0" nodeType="clickEffect">
                                  <p:stCondLst>
                                    <p:cond delay="0"/>
                                  </p:stCondLst>
                                  <p:childTnLst>
                                    <p:set>
                                      <p:cBhvr>
                                        <p:cTn id="117" dur="1" fill="hold">
                                          <p:stCondLst>
                                            <p:cond delay="0"/>
                                          </p:stCondLst>
                                        </p:cTn>
                                        <p:tgtEl>
                                          <p:spTgt spid="11"/>
                                        </p:tgtEl>
                                        <p:attrNameLst>
                                          <p:attrName>style.visibility</p:attrName>
                                        </p:attrNameLst>
                                      </p:cBhvr>
                                      <p:to>
                                        <p:strVal val="visible"/>
                                      </p:to>
                                    </p:set>
                                    <p:animEffect transition="in" filter="fade">
                                      <p:cBhvr>
                                        <p:cTn id="118" dur="1000"/>
                                        <p:tgtEl>
                                          <p:spTgt spid="11"/>
                                        </p:tgtEl>
                                      </p:cBhvr>
                                    </p:animEffect>
                                    <p:anim calcmode="lin" valueType="num">
                                      <p:cBhvr>
                                        <p:cTn id="119" dur="1000" fill="hold"/>
                                        <p:tgtEl>
                                          <p:spTgt spid="11"/>
                                        </p:tgtEl>
                                        <p:attrNameLst>
                                          <p:attrName>ppt_x</p:attrName>
                                        </p:attrNameLst>
                                      </p:cBhvr>
                                      <p:tavLst>
                                        <p:tav tm="0">
                                          <p:val>
                                            <p:strVal val="#ppt_x"/>
                                          </p:val>
                                        </p:tav>
                                        <p:tav tm="100000">
                                          <p:val>
                                            <p:strVal val="#ppt_x"/>
                                          </p:val>
                                        </p:tav>
                                      </p:tavLst>
                                    </p:anim>
                                    <p:anim calcmode="lin" valueType="num">
                                      <p:cBhvr>
                                        <p:cTn id="12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42" presetClass="entr" presetSubtype="0" fill="hold" nodeType="clickEffect">
                                  <p:stCondLst>
                                    <p:cond delay="0"/>
                                  </p:stCondLst>
                                  <p:childTnLst>
                                    <p:set>
                                      <p:cBhvr>
                                        <p:cTn id="124" dur="1" fill="hold">
                                          <p:stCondLst>
                                            <p:cond delay="0"/>
                                          </p:stCondLst>
                                        </p:cTn>
                                        <p:tgtEl>
                                          <p:spTgt spid="23"/>
                                        </p:tgtEl>
                                        <p:attrNameLst>
                                          <p:attrName>style.visibility</p:attrName>
                                        </p:attrNameLst>
                                      </p:cBhvr>
                                      <p:to>
                                        <p:strVal val="visible"/>
                                      </p:to>
                                    </p:set>
                                    <p:animEffect transition="in" filter="fade">
                                      <p:cBhvr>
                                        <p:cTn id="125" dur="1000"/>
                                        <p:tgtEl>
                                          <p:spTgt spid="23"/>
                                        </p:tgtEl>
                                      </p:cBhvr>
                                    </p:animEffect>
                                    <p:anim calcmode="lin" valueType="num">
                                      <p:cBhvr>
                                        <p:cTn id="126" dur="1000" fill="hold"/>
                                        <p:tgtEl>
                                          <p:spTgt spid="23"/>
                                        </p:tgtEl>
                                        <p:attrNameLst>
                                          <p:attrName>ppt_x</p:attrName>
                                        </p:attrNameLst>
                                      </p:cBhvr>
                                      <p:tavLst>
                                        <p:tav tm="0">
                                          <p:val>
                                            <p:strVal val="#ppt_x"/>
                                          </p:val>
                                        </p:tav>
                                        <p:tav tm="100000">
                                          <p:val>
                                            <p:strVal val="#ppt_x"/>
                                          </p:val>
                                        </p:tav>
                                      </p:tavLst>
                                    </p:anim>
                                    <p:anim calcmode="lin" valueType="num">
                                      <p:cBhvr>
                                        <p:cTn id="127"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42" presetClass="exit" presetSubtype="0" fill="hold" nodeType="clickEffect">
                                  <p:stCondLst>
                                    <p:cond delay="0"/>
                                  </p:stCondLst>
                                  <p:childTnLst>
                                    <p:animEffect transition="out" filter="fade">
                                      <p:cBhvr>
                                        <p:cTn id="131" dur="1000"/>
                                        <p:tgtEl>
                                          <p:spTgt spid="23"/>
                                        </p:tgtEl>
                                      </p:cBhvr>
                                    </p:animEffect>
                                    <p:anim calcmode="lin" valueType="num">
                                      <p:cBhvr>
                                        <p:cTn id="132" dur="1000"/>
                                        <p:tgtEl>
                                          <p:spTgt spid="23"/>
                                        </p:tgtEl>
                                        <p:attrNameLst>
                                          <p:attrName>ppt_x</p:attrName>
                                        </p:attrNameLst>
                                      </p:cBhvr>
                                      <p:tavLst>
                                        <p:tav tm="0">
                                          <p:val>
                                            <p:strVal val="ppt_x"/>
                                          </p:val>
                                        </p:tav>
                                        <p:tav tm="100000">
                                          <p:val>
                                            <p:strVal val="ppt_x"/>
                                          </p:val>
                                        </p:tav>
                                      </p:tavLst>
                                    </p:anim>
                                    <p:anim calcmode="lin" valueType="num">
                                      <p:cBhvr>
                                        <p:cTn id="133" dur="1000"/>
                                        <p:tgtEl>
                                          <p:spTgt spid="23"/>
                                        </p:tgtEl>
                                        <p:attrNameLst>
                                          <p:attrName>ppt_y</p:attrName>
                                        </p:attrNameLst>
                                      </p:cBhvr>
                                      <p:tavLst>
                                        <p:tav tm="0">
                                          <p:val>
                                            <p:strVal val="ppt_y"/>
                                          </p:val>
                                        </p:tav>
                                        <p:tav tm="100000">
                                          <p:val>
                                            <p:strVal val="ppt_y+.1"/>
                                          </p:val>
                                        </p:tav>
                                      </p:tavLst>
                                    </p:anim>
                                    <p:set>
                                      <p:cBhvr>
                                        <p:cTn id="134" dur="1" fill="hold">
                                          <p:stCondLst>
                                            <p:cond delay="999"/>
                                          </p:stCondLst>
                                        </p:cTn>
                                        <p:tgtEl>
                                          <p:spTgt spid="23"/>
                                        </p:tgtEl>
                                        <p:attrNameLst>
                                          <p:attrName>style.visibility</p:attrName>
                                        </p:attrNameLst>
                                      </p:cBhvr>
                                      <p:to>
                                        <p:strVal val="hidden"/>
                                      </p:to>
                                    </p:set>
                                  </p:childTnLst>
                                </p:cTn>
                              </p:par>
                            </p:childTnLst>
                          </p:cTn>
                        </p:par>
                      </p:childTnLst>
                    </p:cTn>
                  </p:par>
                  <p:par>
                    <p:cTn id="135" fill="hold">
                      <p:stCondLst>
                        <p:cond delay="indefinite"/>
                      </p:stCondLst>
                      <p:childTnLst>
                        <p:par>
                          <p:cTn id="136" fill="hold">
                            <p:stCondLst>
                              <p:cond delay="0"/>
                            </p:stCondLst>
                            <p:childTnLst>
                              <p:par>
                                <p:cTn id="137" presetID="42" presetClass="exit" presetSubtype="0" fill="hold" grpId="1" nodeType="clickEffect">
                                  <p:stCondLst>
                                    <p:cond delay="0"/>
                                  </p:stCondLst>
                                  <p:childTnLst>
                                    <p:animEffect transition="out" filter="fade">
                                      <p:cBhvr>
                                        <p:cTn id="138" dur="1000"/>
                                        <p:tgtEl>
                                          <p:spTgt spid="11"/>
                                        </p:tgtEl>
                                      </p:cBhvr>
                                    </p:animEffect>
                                    <p:anim calcmode="lin" valueType="num">
                                      <p:cBhvr>
                                        <p:cTn id="139" dur="1000"/>
                                        <p:tgtEl>
                                          <p:spTgt spid="11"/>
                                        </p:tgtEl>
                                        <p:attrNameLst>
                                          <p:attrName>ppt_x</p:attrName>
                                        </p:attrNameLst>
                                      </p:cBhvr>
                                      <p:tavLst>
                                        <p:tav tm="0">
                                          <p:val>
                                            <p:strVal val="ppt_x"/>
                                          </p:val>
                                        </p:tav>
                                        <p:tav tm="100000">
                                          <p:val>
                                            <p:strVal val="ppt_x"/>
                                          </p:val>
                                        </p:tav>
                                      </p:tavLst>
                                    </p:anim>
                                    <p:anim calcmode="lin" valueType="num">
                                      <p:cBhvr>
                                        <p:cTn id="140" dur="1000"/>
                                        <p:tgtEl>
                                          <p:spTgt spid="11"/>
                                        </p:tgtEl>
                                        <p:attrNameLst>
                                          <p:attrName>ppt_y</p:attrName>
                                        </p:attrNameLst>
                                      </p:cBhvr>
                                      <p:tavLst>
                                        <p:tav tm="0">
                                          <p:val>
                                            <p:strVal val="ppt_y"/>
                                          </p:val>
                                        </p:tav>
                                        <p:tav tm="100000">
                                          <p:val>
                                            <p:strVal val="ppt_y+.1"/>
                                          </p:val>
                                        </p:tav>
                                      </p:tavLst>
                                    </p:anim>
                                    <p:set>
                                      <p:cBhvr>
                                        <p:cTn id="141" dur="1" fill="hold">
                                          <p:stCondLst>
                                            <p:cond delay="999"/>
                                          </p:stCondLst>
                                        </p:cTn>
                                        <p:tgtEl>
                                          <p:spTgt spid="11"/>
                                        </p:tgtEl>
                                        <p:attrNameLst>
                                          <p:attrName>style.visibility</p:attrName>
                                        </p:attrNameLst>
                                      </p:cBhvr>
                                      <p:to>
                                        <p:strVal val="hidden"/>
                                      </p:to>
                                    </p:set>
                                  </p:childTnLst>
                                </p:cTn>
                              </p:par>
                            </p:childTnLst>
                          </p:cTn>
                        </p:par>
                      </p:childTnLst>
                    </p:cTn>
                  </p:par>
                  <p:par>
                    <p:cTn id="142" fill="hold">
                      <p:stCondLst>
                        <p:cond delay="indefinite"/>
                      </p:stCondLst>
                      <p:childTnLst>
                        <p:par>
                          <p:cTn id="143" fill="hold">
                            <p:stCondLst>
                              <p:cond delay="0"/>
                            </p:stCondLst>
                            <p:childTnLst>
                              <p:par>
                                <p:cTn id="144" presetID="42" presetClass="entr" presetSubtype="0" fill="hold" grpId="0" nodeType="clickEffect">
                                  <p:stCondLst>
                                    <p:cond delay="0"/>
                                  </p:stCondLst>
                                  <p:childTnLst>
                                    <p:set>
                                      <p:cBhvr>
                                        <p:cTn id="145" dur="1" fill="hold">
                                          <p:stCondLst>
                                            <p:cond delay="0"/>
                                          </p:stCondLst>
                                        </p:cTn>
                                        <p:tgtEl>
                                          <p:spTgt spid="14"/>
                                        </p:tgtEl>
                                        <p:attrNameLst>
                                          <p:attrName>style.visibility</p:attrName>
                                        </p:attrNameLst>
                                      </p:cBhvr>
                                      <p:to>
                                        <p:strVal val="visible"/>
                                      </p:to>
                                    </p:set>
                                    <p:animEffect transition="in" filter="fade">
                                      <p:cBhvr>
                                        <p:cTn id="146" dur="1000"/>
                                        <p:tgtEl>
                                          <p:spTgt spid="14"/>
                                        </p:tgtEl>
                                      </p:cBhvr>
                                    </p:animEffect>
                                    <p:anim calcmode="lin" valueType="num">
                                      <p:cBhvr>
                                        <p:cTn id="147" dur="1000" fill="hold"/>
                                        <p:tgtEl>
                                          <p:spTgt spid="14"/>
                                        </p:tgtEl>
                                        <p:attrNameLst>
                                          <p:attrName>ppt_x</p:attrName>
                                        </p:attrNameLst>
                                      </p:cBhvr>
                                      <p:tavLst>
                                        <p:tav tm="0">
                                          <p:val>
                                            <p:strVal val="#ppt_x"/>
                                          </p:val>
                                        </p:tav>
                                        <p:tav tm="100000">
                                          <p:val>
                                            <p:strVal val="#ppt_x"/>
                                          </p:val>
                                        </p:tav>
                                      </p:tavLst>
                                    </p:anim>
                                    <p:anim calcmode="lin" valueType="num">
                                      <p:cBhvr>
                                        <p:cTn id="14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49" fill="hold">
                      <p:stCondLst>
                        <p:cond delay="indefinite"/>
                      </p:stCondLst>
                      <p:childTnLst>
                        <p:par>
                          <p:cTn id="150" fill="hold">
                            <p:stCondLst>
                              <p:cond delay="0"/>
                            </p:stCondLst>
                            <p:childTnLst>
                              <p:par>
                                <p:cTn id="151" presetID="42" presetClass="entr" presetSubtype="0" fill="hold" nodeType="clickEffect">
                                  <p:stCondLst>
                                    <p:cond delay="0"/>
                                  </p:stCondLst>
                                  <p:childTnLst>
                                    <p:set>
                                      <p:cBhvr>
                                        <p:cTn id="152" dur="1" fill="hold">
                                          <p:stCondLst>
                                            <p:cond delay="0"/>
                                          </p:stCondLst>
                                        </p:cTn>
                                        <p:tgtEl>
                                          <p:spTgt spid="24"/>
                                        </p:tgtEl>
                                        <p:attrNameLst>
                                          <p:attrName>style.visibility</p:attrName>
                                        </p:attrNameLst>
                                      </p:cBhvr>
                                      <p:to>
                                        <p:strVal val="visible"/>
                                      </p:to>
                                    </p:set>
                                    <p:animEffect transition="in" filter="fade">
                                      <p:cBhvr>
                                        <p:cTn id="153" dur="1000"/>
                                        <p:tgtEl>
                                          <p:spTgt spid="24"/>
                                        </p:tgtEl>
                                      </p:cBhvr>
                                    </p:animEffect>
                                    <p:anim calcmode="lin" valueType="num">
                                      <p:cBhvr>
                                        <p:cTn id="154" dur="1000" fill="hold"/>
                                        <p:tgtEl>
                                          <p:spTgt spid="24"/>
                                        </p:tgtEl>
                                        <p:attrNameLst>
                                          <p:attrName>ppt_x</p:attrName>
                                        </p:attrNameLst>
                                      </p:cBhvr>
                                      <p:tavLst>
                                        <p:tav tm="0">
                                          <p:val>
                                            <p:strVal val="#ppt_x"/>
                                          </p:val>
                                        </p:tav>
                                        <p:tav tm="100000">
                                          <p:val>
                                            <p:strVal val="#ppt_x"/>
                                          </p:val>
                                        </p:tav>
                                      </p:tavLst>
                                    </p:anim>
                                    <p:anim calcmode="lin" valueType="num">
                                      <p:cBhvr>
                                        <p:cTn id="155"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6" fill="hold">
                      <p:stCondLst>
                        <p:cond delay="indefinite"/>
                      </p:stCondLst>
                      <p:childTnLst>
                        <p:par>
                          <p:cTn id="157" fill="hold">
                            <p:stCondLst>
                              <p:cond delay="0"/>
                            </p:stCondLst>
                            <p:childTnLst>
                              <p:par>
                                <p:cTn id="158" presetID="42" presetClass="entr" presetSubtype="0" fill="hold" nodeType="clickEffect">
                                  <p:stCondLst>
                                    <p:cond delay="0"/>
                                  </p:stCondLst>
                                  <p:childTnLst>
                                    <p:set>
                                      <p:cBhvr>
                                        <p:cTn id="159" dur="1" fill="hold">
                                          <p:stCondLst>
                                            <p:cond delay="0"/>
                                          </p:stCondLst>
                                        </p:cTn>
                                        <p:tgtEl>
                                          <p:spTgt spid="33"/>
                                        </p:tgtEl>
                                        <p:attrNameLst>
                                          <p:attrName>style.visibility</p:attrName>
                                        </p:attrNameLst>
                                      </p:cBhvr>
                                      <p:to>
                                        <p:strVal val="visible"/>
                                      </p:to>
                                    </p:set>
                                    <p:animEffect transition="in" filter="fade">
                                      <p:cBhvr>
                                        <p:cTn id="160" dur="1000"/>
                                        <p:tgtEl>
                                          <p:spTgt spid="33"/>
                                        </p:tgtEl>
                                      </p:cBhvr>
                                    </p:animEffect>
                                    <p:anim calcmode="lin" valueType="num">
                                      <p:cBhvr>
                                        <p:cTn id="161" dur="1000" fill="hold"/>
                                        <p:tgtEl>
                                          <p:spTgt spid="33"/>
                                        </p:tgtEl>
                                        <p:attrNameLst>
                                          <p:attrName>ppt_x</p:attrName>
                                        </p:attrNameLst>
                                      </p:cBhvr>
                                      <p:tavLst>
                                        <p:tav tm="0">
                                          <p:val>
                                            <p:strVal val="#ppt_x"/>
                                          </p:val>
                                        </p:tav>
                                        <p:tav tm="100000">
                                          <p:val>
                                            <p:strVal val="#ppt_x"/>
                                          </p:val>
                                        </p:tav>
                                      </p:tavLst>
                                    </p:anim>
                                    <p:anim calcmode="lin" valueType="num">
                                      <p:cBhvr>
                                        <p:cTn id="162"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163" fill="hold">
                      <p:stCondLst>
                        <p:cond delay="indefinite"/>
                      </p:stCondLst>
                      <p:childTnLst>
                        <p:par>
                          <p:cTn id="164" fill="hold">
                            <p:stCondLst>
                              <p:cond delay="0"/>
                            </p:stCondLst>
                            <p:childTnLst>
                              <p:par>
                                <p:cTn id="165" presetID="42" presetClass="entr" presetSubtype="0" fill="hold" grpId="0" nodeType="clickEffect">
                                  <p:stCondLst>
                                    <p:cond delay="0"/>
                                  </p:stCondLst>
                                  <p:childTnLst>
                                    <p:set>
                                      <p:cBhvr>
                                        <p:cTn id="166" dur="1" fill="hold">
                                          <p:stCondLst>
                                            <p:cond delay="0"/>
                                          </p:stCondLst>
                                        </p:cTn>
                                        <p:tgtEl>
                                          <p:spTgt spid="21"/>
                                        </p:tgtEl>
                                        <p:attrNameLst>
                                          <p:attrName>style.visibility</p:attrName>
                                        </p:attrNameLst>
                                      </p:cBhvr>
                                      <p:to>
                                        <p:strVal val="visible"/>
                                      </p:to>
                                    </p:set>
                                    <p:animEffect transition="in" filter="fade">
                                      <p:cBhvr>
                                        <p:cTn id="167" dur="1000"/>
                                        <p:tgtEl>
                                          <p:spTgt spid="21"/>
                                        </p:tgtEl>
                                      </p:cBhvr>
                                    </p:animEffect>
                                    <p:anim calcmode="lin" valueType="num">
                                      <p:cBhvr>
                                        <p:cTn id="168" dur="1000" fill="hold"/>
                                        <p:tgtEl>
                                          <p:spTgt spid="21"/>
                                        </p:tgtEl>
                                        <p:attrNameLst>
                                          <p:attrName>ppt_x</p:attrName>
                                        </p:attrNameLst>
                                      </p:cBhvr>
                                      <p:tavLst>
                                        <p:tav tm="0">
                                          <p:val>
                                            <p:strVal val="#ppt_x"/>
                                          </p:val>
                                        </p:tav>
                                        <p:tav tm="100000">
                                          <p:val>
                                            <p:strVal val="#ppt_x"/>
                                          </p:val>
                                        </p:tav>
                                      </p:tavLst>
                                    </p:anim>
                                    <p:anim calcmode="lin" valueType="num">
                                      <p:cBhvr>
                                        <p:cTn id="16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70" fill="hold">
                      <p:stCondLst>
                        <p:cond delay="indefinite"/>
                      </p:stCondLst>
                      <p:childTnLst>
                        <p:par>
                          <p:cTn id="171" fill="hold">
                            <p:stCondLst>
                              <p:cond delay="0"/>
                            </p:stCondLst>
                            <p:childTnLst>
                              <p:par>
                                <p:cTn id="172" presetID="42" presetClass="entr" presetSubtype="0" fill="hold" grpId="0" nodeType="clickEffect">
                                  <p:stCondLst>
                                    <p:cond delay="0"/>
                                  </p:stCondLst>
                                  <p:childTnLst>
                                    <p:set>
                                      <p:cBhvr>
                                        <p:cTn id="173" dur="1" fill="hold">
                                          <p:stCondLst>
                                            <p:cond delay="0"/>
                                          </p:stCondLst>
                                        </p:cTn>
                                        <p:tgtEl>
                                          <p:spTgt spid="32"/>
                                        </p:tgtEl>
                                        <p:attrNameLst>
                                          <p:attrName>style.visibility</p:attrName>
                                        </p:attrNameLst>
                                      </p:cBhvr>
                                      <p:to>
                                        <p:strVal val="visible"/>
                                      </p:to>
                                    </p:set>
                                    <p:animEffect transition="in" filter="fade">
                                      <p:cBhvr>
                                        <p:cTn id="174" dur="1000"/>
                                        <p:tgtEl>
                                          <p:spTgt spid="32"/>
                                        </p:tgtEl>
                                      </p:cBhvr>
                                    </p:animEffect>
                                    <p:anim calcmode="lin" valueType="num">
                                      <p:cBhvr>
                                        <p:cTn id="175" dur="1000" fill="hold"/>
                                        <p:tgtEl>
                                          <p:spTgt spid="32"/>
                                        </p:tgtEl>
                                        <p:attrNameLst>
                                          <p:attrName>ppt_x</p:attrName>
                                        </p:attrNameLst>
                                      </p:cBhvr>
                                      <p:tavLst>
                                        <p:tav tm="0">
                                          <p:val>
                                            <p:strVal val="#ppt_x"/>
                                          </p:val>
                                        </p:tav>
                                        <p:tav tm="100000">
                                          <p:val>
                                            <p:strVal val="#ppt_x"/>
                                          </p:val>
                                        </p:tav>
                                      </p:tavLst>
                                    </p:anim>
                                    <p:anim calcmode="lin" valueType="num">
                                      <p:cBhvr>
                                        <p:cTn id="176"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10" grpId="0" animBg="1"/>
      <p:bldP spid="10" grpId="1" animBg="1"/>
      <p:bldP spid="11" grpId="0" animBg="1"/>
      <p:bldP spid="11" grpId="1" animBg="1"/>
      <p:bldP spid="12" grpId="0" animBg="1"/>
      <p:bldP spid="12" grpId="1" animBg="1"/>
      <p:bldP spid="13" grpId="0" animBg="1"/>
      <p:bldP spid="13" grpId="1" animBg="1"/>
      <p:bldP spid="14" grpId="0" animBg="1"/>
      <p:bldP spid="32" grpId="0" animBg="1"/>
      <p:bldP spid="2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1078"/>
            <a:ext cx="11769213" cy="1426377"/>
          </a:xfrm>
        </p:spPr>
        <p:txBody>
          <a:bodyPr>
            <a:normAutofit fontScale="90000"/>
          </a:bodyPr>
          <a:lstStyle/>
          <a:p>
            <a:pPr algn="ctr"/>
            <a:r>
              <a:rPr lang="en-US" sz="5400" dirty="0" smtClean="0">
                <a:latin typeface="Arial" panose="020B0604020202020204" pitchFamily="34" charset="0"/>
                <a:cs typeface="Arial" panose="020B0604020202020204" pitchFamily="34" charset="0"/>
              </a:rPr>
              <a:t>Well drilling rig operator </a:t>
            </a:r>
            <a:br>
              <a:rPr lang="en-US" sz="5400" dirty="0" smtClean="0">
                <a:latin typeface="Arial" panose="020B0604020202020204" pitchFamily="34" charset="0"/>
                <a:cs typeface="Arial" panose="020B0604020202020204" pitchFamily="34" charset="0"/>
              </a:rPr>
            </a:br>
            <a:r>
              <a:rPr lang="en-US" sz="5400" dirty="0" smtClean="0">
                <a:latin typeface="Arial" panose="020B0604020202020204" pitchFamily="34" charset="0"/>
                <a:cs typeface="Arial" panose="020B0604020202020204" pitchFamily="34" charset="0"/>
              </a:rPr>
              <a:t>instructions</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2966008" y="2303175"/>
            <a:ext cx="5921122" cy="523220"/>
          </a:xfrm>
          <a:prstGeom prst="rect">
            <a:avLst/>
          </a:prstGeom>
          <a:solidFill>
            <a:schemeClr val="tx1"/>
          </a:solidFill>
        </p:spPr>
        <p:txBody>
          <a:bodyPr wrap="square" rtlCol="0">
            <a:spAutoFit/>
          </a:bodyPr>
          <a:lstStyle/>
          <a:p>
            <a:pPr algn="ctr"/>
            <a:r>
              <a:rPr lang="en-US" sz="2800" b="1" dirty="0" smtClean="0">
                <a:solidFill>
                  <a:schemeClr val="tx2">
                    <a:lumMod val="75000"/>
                  </a:schemeClr>
                </a:solidFill>
                <a:latin typeface="Arial" panose="020B0604020202020204" pitchFamily="34" charset="0"/>
                <a:cs typeface="Arial" panose="020B0604020202020204" pitchFamily="34" charset="0"/>
              </a:rPr>
              <a:t>CAB-D1 FORM</a:t>
            </a:r>
          </a:p>
        </p:txBody>
      </p:sp>
      <p:sp>
        <p:nvSpPr>
          <p:cNvPr id="19" name="TextBox 18"/>
          <p:cNvSpPr txBox="1"/>
          <p:nvPr/>
        </p:nvSpPr>
        <p:spPr>
          <a:xfrm>
            <a:off x="3086918" y="3442115"/>
            <a:ext cx="5613400" cy="1815882"/>
          </a:xfrm>
          <a:prstGeom prst="rect">
            <a:avLst/>
          </a:prstGeom>
          <a:solidFill>
            <a:schemeClr val="tx1"/>
          </a:solidFill>
        </p:spPr>
        <p:txBody>
          <a:bodyPr wrap="square" rtlCol="0">
            <a:spAutoFit/>
          </a:bodyPr>
          <a:lstStyle/>
          <a:p>
            <a:pPr algn="ctr"/>
            <a:r>
              <a:rPr lang="en-US" sz="2800" b="1" dirty="0" smtClean="0">
                <a:solidFill>
                  <a:schemeClr val="tx2">
                    <a:lumMod val="75000"/>
                  </a:schemeClr>
                </a:solidFill>
                <a:latin typeface="Arial" panose="020B0604020202020204" pitchFamily="34" charset="0"/>
                <a:cs typeface="Arial" panose="020B0604020202020204" pitchFamily="34" charset="0"/>
              </a:rPr>
              <a:t>DEFINITIONS</a:t>
            </a:r>
          </a:p>
          <a:p>
            <a:endParaRPr lang="en-US" sz="1200" b="1" dirty="0">
              <a:solidFill>
                <a:schemeClr val="tx2">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Depth Capacity</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Rotary Drilling Rig Unit</a:t>
            </a:r>
          </a:p>
          <a:p>
            <a:pPr marL="342900"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Rig Class</a:t>
            </a:r>
          </a:p>
        </p:txBody>
      </p:sp>
    </p:spTree>
    <p:extLst>
      <p:ext uri="{BB962C8B-B14F-4D97-AF65-F5344CB8AC3E}">
        <p14:creationId xmlns:p14="http://schemas.microsoft.com/office/powerpoint/2010/main" val="300778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9">
                                            <p:txEl>
                                              <p:pRg st="2" end="2"/>
                                            </p:txEl>
                                          </p:spTgt>
                                        </p:tgtEl>
                                        <p:attrNameLst>
                                          <p:attrName>style.visibility</p:attrName>
                                        </p:attrNameLst>
                                      </p:cBhvr>
                                      <p:to>
                                        <p:strVal val="visible"/>
                                      </p:to>
                                    </p:set>
                                    <p:animEffect transition="in" filter="fade">
                                      <p:cBhvr>
                                        <p:cTn id="7" dur="1000"/>
                                        <p:tgtEl>
                                          <p:spTgt spid="19">
                                            <p:txEl>
                                              <p:pRg st="2" end="2"/>
                                            </p:txEl>
                                          </p:spTgt>
                                        </p:tgtEl>
                                      </p:cBhvr>
                                    </p:animEffect>
                                    <p:anim calcmode="lin" valueType="num">
                                      <p:cBhvr>
                                        <p:cTn id="8"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9">
                                            <p:txEl>
                                              <p:pRg st="3" end="3"/>
                                            </p:txEl>
                                          </p:spTgt>
                                        </p:tgtEl>
                                        <p:attrNameLst>
                                          <p:attrName>style.visibility</p:attrName>
                                        </p:attrNameLst>
                                      </p:cBhvr>
                                      <p:to>
                                        <p:strVal val="visible"/>
                                      </p:to>
                                    </p:set>
                                    <p:animEffect transition="in" filter="fade">
                                      <p:cBhvr>
                                        <p:cTn id="14" dur="1000"/>
                                        <p:tgtEl>
                                          <p:spTgt spid="19">
                                            <p:txEl>
                                              <p:pRg st="3" end="3"/>
                                            </p:txEl>
                                          </p:spTgt>
                                        </p:tgtEl>
                                      </p:cBhvr>
                                    </p:animEffect>
                                    <p:anim calcmode="lin" valueType="num">
                                      <p:cBhvr>
                                        <p:cTn id="15" dur="1000" fill="hold"/>
                                        <p:tgtEl>
                                          <p:spTgt spid="19">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1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9">
                                            <p:txEl>
                                              <p:pRg st="4" end="4"/>
                                            </p:txEl>
                                          </p:spTgt>
                                        </p:tgtEl>
                                        <p:attrNameLst>
                                          <p:attrName>style.visibility</p:attrName>
                                        </p:attrNameLst>
                                      </p:cBhvr>
                                      <p:to>
                                        <p:strVal val="visible"/>
                                      </p:to>
                                    </p:set>
                                    <p:animEffect transition="in" filter="fade">
                                      <p:cBhvr>
                                        <p:cTn id="21" dur="1000"/>
                                        <p:tgtEl>
                                          <p:spTgt spid="19">
                                            <p:txEl>
                                              <p:pRg st="4" end="4"/>
                                            </p:txEl>
                                          </p:spTgt>
                                        </p:tgtEl>
                                      </p:cBhvr>
                                    </p:animEffect>
                                    <p:anim calcmode="lin" valueType="num">
                                      <p:cBhvr>
                                        <p:cTn id="22" dur="1000" fill="hold"/>
                                        <p:tgtEl>
                                          <p:spTgt spid="19">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2" y="277554"/>
            <a:ext cx="11769213" cy="1426377"/>
          </a:xfrm>
        </p:spPr>
        <p:txBody>
          <a:bodyPr>
            <a:normAutofit fontScale="90000"/>
          </a:bodyPr>
          <a:lstStyle/>
          <a:p>
            <a:pPr algn="ctr"/>
            <a:r>
              <a:rPr lang="en-US" sz="5400" dirty="0" smtClean="0">
                <a:latin typeface="Arial" panose="020B0604020202020204" pitchFamily="34" charset="0"/>
                <a:cs typeface="Arial" panose="020B0604020202020204" pitchFamily="34" charset="0"/>
              </a:rPr>
              <a:t>Well drilling rig operator </a:t>
            </a:r>
            <a:br>
              <a:rPr lang="en-US" sz="5400" dirty="0" smtClean="0">
                <a:latin typeface="Arial" panose="020B0604020202020204" pitchFamily="34" charset="0"/>
                <a:cs typeface="Arial" panose="020B0604020202020204" pitchFamily="34" charset="0"/>
              </a:rPr>
            </a:br>
            <a:r>
              <a:rPr lang="en-US" sz="5400" dirty="0" smtClean="0">
                <a:latin typeface="Arial" panose="020B0604020202020204" pitchFamily="34" charset="0"/>
                <a:cs typeface="Arial" panose="020B0604020202020204" pitchFamily="34" charset="0"/>
              </a:rPr>
              <a:t>instructions</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2619216" y="1737076"/>
            <a:ext cx="6548802" cy="523220"/>
          </a:xfrm>
          <a:prstGeom prst="rect">
            <a:avLst/>
          </a:prstGeom>
          <a:solidFill>
            <a:schemeClr val="tx1"/>
          </a:solidFill>
        </p:spPr>
        <p:txBody>
          <a:bodyPr wrap="square" rtlCol="0">
            <a:spAutoFit/>
          </a:bodyPr>
          <a:lstStyle/>
          <a:p>
            <a:pPr algn="ctr"/>
            <a:r>
              <a:rPr lang="en-US" sz="2800" b="1" dirty="0" smtClean="0">
                <a:solidFill>
                  <a:schemeClr val="tx2">
                    <a:lumMod val="75000"/>
                  </a:schemeClr>
                </a:solidFill>
                <a:latin typeface="Arial" panose="020B0604020202020204" pitchFamily="34" charset="0"/>
                <a:cs typeface="Arial" panose="020B0604020202020204" pitchFamily="34" charset="0"/>
              </a:rPr>
              <a:t>CAB-D2 FORM - NMAC 7-38-7.1 (D)</a:t>
            </a:r>
          </a:p>
        </p:txBody>
      </p:sp>
      <p:sp>
        <p:nvSpPr>
          <p:cNvPr id="32" name="TextBox 31"/>
          <p:cNvSpPr txBox="1"/>
          <p:nvPr/>
        </p:nvSpPr>
        <p:spPr>
          <a:xfrm>
            <a:off x="9231847" y="4992995"/>
            <a:ext cx="2695020" cy="1077218"/>
          </a:xfrm>
          <a:prstGeom prst="rect">
            <a:avLst/>
          </a:prstGeom>
          <a:solidFill>
            <a:schemeClr val="tx1"/>
          </a:solidFill>
        </p:spPr>
        <p:txBody>
          <a:bodyPr wrap="square" rtlCol="0">
            <a:spAutoFit/>
          </a:bodyPr>
          <a:lstStyle/>
          <a:p>
            <a:pPr algn="ctr"/>
            <a:r>
              <a:rPr lang="en-US" sz="1600" b="1" dirty="0">
                <a:solidFill>
                  <a:schemeClr val="tx2">
                    <a:lumMod val="75000"/>
                  </a:schemeClr>
                </a:solidFill>
                <a:latin typeface="Arial" panose="020B0604020202020204" pitchFamily="34" charset="0"/>
                <a:cs typeface="Arial" panose="020B0604020202020204" pitchFamily="34" charset="0"/>
              </a:rPr>
              <a:t>Column </a:t>
            </a:r>
            <a:r>
              <a:rPr lang="en-US" sz="1600" b="1" dirty="0" smtClean="0">
                <a:solidFill>
                  <a:schemeClr val="tx2">
                    <a:lumMod val="75000"/>
                  </a:schemeClr>
                </a:solidFill>
                <a:latin typeface="Arial" panose="020B0604020202020204" pitchFamily="34" charset="0"/>
                <a:cs typeface="Arial" panose="020B0604020202020204" pitchFamily="34" charset="0"/>
              </a:rPr>
              <a:t>7</a:t>
            </a:r>
            <a:endParaRPr lang="en-US" sz="1600" b="1" dirty="0">
              <a:solidFill>
                <a:schemeClr val="tx2">
                  <a:lumMod val="75000"/>
                </a:schemeClr>
              </a:solidFill>
              <a:latin typeface="Arial" panose="020B0604020202020204" pitchFamily="34" charset="0"/>
              <a:cs typeface="Arial" panose="020B0604020202020204" pitchFamily="34" charset="0"/>
            </a:endParaRPr>
          </a:p>
          <a:p>
            <a:pPr algn="ctr"/>
            <a:r>
              <a:rPr lang="en-US" sz="1600" dirty="0" smtClean="0">
                <a:solidFill>
                  <a:schemeClr val="tx2">
                    <a:lumMod val="75000"/>
                  </a:schemeClr>
                </a:solidFill>
                <a:latin typeface="Arial" panose="020B0604020202020204" pitchFamily="34" charset="0"/>
                <a:cs typeface="Arial" panose="020B0604020202020204" pitchFamily="34" charset="0"/>
              </a:rPr>
              <a:t>Multiply Column 6 by the percentage calculated on Column 5</a:t>
            </a:r>
            <a:endParaRPr lang="en-US" sz="1400" dirty="0" smtClean="0">
              <a:solidFill>
                <a:schemeClr val="tx2">
                  <a:lumMod val="75000"/>
                </a:schemeClr>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2755864" y="2473861"/>
            <a:ext cx="6275507" cy="4131512"/>
          </a:xfrm>
          <a:prstGeom prst="rect">
            <a:avLst/>
          </a:prstGeom>
        </p:spPr>
      </p:pic>
      <p:sp>
        <p:nvSpPr>
          <p:cNvPr id="7" name="TextBox 6"/>
          <p:cNvSpPr txBox="1"/>
          <p:nvPr/>
        </p:nvSpPr>
        <p:spPr>
          <a:xfrm>
            <a:off x="136312" y="2760977"/>
            <a:ext cx="2194997" cy="584775"/>
          </a:xfrm>
          <a:prstGeom prst="rect">
            <a:avLst/>
          </a:prstGeom>
          <a:solidFill>
            <a:schemeClr val="tx1"/>
          </a:solidFill>
        </p:spPr>
        <p:txBody>
          <a:bodyPr wrap="square" rtlCol="0">
            <a:spAutoFit/>
          </a:bodyPr>
          <a:lstStyle/>
          <a:p>
            <a:pPr algn="ctr"/>
            <a:r>
              <a:rPr lang="en-US" sz="1600" b="1" dirty="0" smtClean="0">
                <a:solidFill>
                  <a:schemeClr val="tx2">
                    <a:lumMod val="75000"/>
                  </a:schemeClr>
                </a:solidFill>
                <a:latin typeface="Arial" panose="020B0604020202020204" pitchFamily="34" charset="0"/>
                <a:cs typeface="Arial" panose="020B0604020202020204" pitchFamily="34" charset="0"/>
              </a:rPr>
              <a:t>Column 1</a:t>
            </a:r>
          </a:p>
          <a:p>
            <a:pPr algn="ctr"/>
            <a:r>
              <a:rPr lang="en-US" sz="1600" dirty="0" smtClean="0">
                <a:solidFill>
                  <a:schemeClr val="tx2">
                    <a:lumMod val="75000"/>
                  </a:schemeClr>
                </a:solidFill>
                <a:latin typeface="Arial" panose="020B0604020202020204" pitchFamily="34" charset="0"/>
                <a:cs typeface="Arial" panose="020B0604020202020204" pitchFamily="34" charset="0"/>
              </a:rPr>
              <a:t>County</a:t>
            </a:r>
          </a:p>
        </p:txBody>
      </p:sp>
      <p:sp>
        <p:nvSpPr>
          <p:cNvPr id="8" name="TextBox 7"/>
          <p:cNvSpPr txBox="1"/>
          <p:nvPr/>
        </p:nvSpPr>
        <p:spPr>
          <a:xfrm>
            <a:off x="136312" y="3712158"/>
            <a:ext cx="2194998" cy="584775"/>
          </a:xfrm>
          <a:prstGeom prst="rect">
            <a:avLst/>
          </a:prstGeom>
          <a:solidFill>
            <a:schemeClr val="tx1"/>
          </a:solidFill>
        </p:spPr>
        <p:txBody>
          <a:bodyPr wrap="square" rtlCol="0">
            <a:spAutoFit/>
          </a:bodyPr>
          <a:lstStyle/>
          <a:p>
            <a:pPr algn="ctr"/>
            <a:r>
              <a:rPr lang="en-US" sz="1600" b="1" dirty="0" smtClean="0">
                <a:solidFill>
                  <a:schemeClr val="tx2">
                    <a:lumMod val="75000"/>
                  </a:schemeClr>
                </a:solidFill>
                <a:latin typeface="Arial" panose="020B0604020202020204" pitchFamily="34" charset="0"/>
                <a:cs typeface="Arial" panose="020B0604020202020204" pitchFamily="34" charset="0"/>
              </a:rPr>
              <a:t>Column 2</a:t>
            </a:r>
          </a:p>
          <a:p>
            <a:pPr algn="ctr"/>
            <a:r>
              <a:rPr lang="en-US" sz="1600" dirty="0" smtClean="0">
                <a:solidFill>
                  <a:schemeClr val="tx2">
                    <a:lumMod val="75000"/>
                  </a:schemeClr>
                </a:solidFill>
                <a:latin typeface="Arial" panose="020B0604020202020204" pitchFamily="34" charset="0"/>
                <a:cs typeface="Arial" panose="020B0604020202020204" pitchFamily="34" charset="0"/>
              </a:rPr>
              <a:t>School District</a:t>
            </a:r>
          </a:p>
        </p:txBody>
      </p:sp>
      <p:sp>
        <p:nvSpPr>
          <p:cNvPr id="9" name="TextBox 8"/>
          <p:cNvSpPr txBox="1"/>
          <p:nvPr/>
        </p:nvSpPr>
        <p:spPr>
          <a:xfrm>
            <a:off x="164272" y="4663339"/>
            <a:ext cx="2194997" cy="830997"/>
          </a:xfrm>
          <a:prstGeom prst="rect">
            <a:avLst/>
          </a:prstGeom>
          <a:solidFill>
            <a:schemeClr val="tx1"/>
          </a:solidFill>
        </p:spPr>
        <p:txBody>
          <a:bodyPr wrap="square" rtlCol="0">
            <a:spAutoFit/>
          </a:bodyPr>
          <a:lstStyle/>
          <a:p>
            <a:pPr algn="ctr"/>
            <a:r>
              <a:rPr lang="en-US" sz="1600" b="1" dirty="0" smtClean="0">
                <a:solidFill>
                  <a:schemeClr val="tx2">
                    <a:lumMod val="75000"/>
                  </a:schemeClr>
                </a:solidFill>
                <a:latin typeface="Arial" panose="020B0604020202020204" pitchFamily="34" charset="0"/>
                <a:cs typeface="Arial" panose="020B0604020202020204" pitchFamily="34" charset="0"/>
              </a:rPr>
              <a:t>Column 3</a:t>
            </a:r>
          </a:p>
          <a:p>
            <a:pPr algn="ctr"/>
            <a:r>
              <a:rPr lang="en-US" sz="1600" dirty="0" smtClean="0">
                <a:solidFill>
                  <a:schemeClr val="tx2">
                    <a:lumMod val="75000"/>
                  </a:schemeClr>
                </a:solidFill>
                <a:latin typeface="Arial" panose="020B0604020202020204" pitchFamily="34" charset="0"/>
                <a:cs typeface="Arial" panose="020B0604020202020204" pitchFamily="34" charset="0"/>
              </a:rPr>
              <a:t>Actual days in </a:t>
            </a:r>
          </a:p>
          <a:p>
            <a:pPr algn="ctr"/>
            <a:r>
              <a:rPr lang="en-US" sz="1600" dirty="0" smtClean="0">
                <a:solidFill>
                  <a:schemeClr val="tx2">
                    <a:lumMod val="75000"/>
                  </a:schemeClr>
                </a:solidFill>
                <a:latin typeface="Arial" panose="020B0604020202020204" pitchFamily="34" charset="0"/>
                <a:cs typeface="Arial" panose="020B0604020202020204" pitchFamily="34" charset="0"/>
              </a:rPr>
              <a:t>county / state</a:t>
            </a:r>
          </a:p>
        </p:txBody>
      </p:sp>
      <p:sp>
        <p:nvSpPr>
          <p:cNvPr id="10" name="TextBox 9"/>
          <p:cNvSpPr txBox="1"/>
          <p:nvPr/>
        </p:nvSpPr>
        <p:spPr>
          <a:xfrm>
            <a:off x="174377" y="5614520"/>
            <a:ext cx="2194997" cy="830997"/>
          </a:xfrm>
          <a:prstGeom prst="rect">
            <a:avLst/>
          </a:prstGeom>
          <a:solidFill>
            <a:schemeClr val="tx1"/>
          </a:solidFill>
        </p:spPr>
        <p:txBody>
          <a:bodyPr wrap="square" rtlCol="0">
            <a:spAutoFit/>
          </a:bodyPr>
          <a:lstStyle/>
          <a:p>
            <a:pPr algn="ctr"/>
            <a:r>
              <a:rPr lang="en-US" sz="1600" b="1" dirty="0" smtClean="0">
                <a:solidFill>
                  <a:schemeClr val="tx2">
                    <a:lumMod val="75000"/>
                  </a:schemeClr>
                </a:solidFill>
                <a:latin typeface="Arial" panose="020B0604020202020204" pitchFamily="34" charset="0"/>
                <a:cs typeface="Arial" panose="020B0604020202020204" pitchFamily="34" charset="0"/>
              </a:rPr>
              <a:t>Column 4</a:t>
            </a:r>
          </a:p>
          <a:p>
            <a:pPr algn="ctr"/>
            <a:r>
              <a:rPr lang="en-US" sz="1600" dirty="0" smtClean="0">
                <a:solidFill>
                  <a:schemeClr val="tx2">
                    <a:lumMod val="75000"/>
                  </a:schemeClr>
                </a:solidFill>
                <a:latin typeface="Arial" panose="020B0604020202020204" pitchFamily="34" charset="0"/>
                <a:cs typeface="Arial" panose="020B0604020202020204" pitchFamily="34" charset="0"/>
              </a:rPr>
              <a:t>Total days in Calendar Year (365)</a:t>
            </a:r>
          </a:p>
        </p:txBody>
      </p:sp>
      <p:sp>
        <p:nvSpPr>
          <p:cNvPr id="11" name="TextBox 10"/>
          <p:cNvSpPr txBox="1"/>
          <p:nvPr/>
        </p:nvSpPr>
        <p:spPr>
          <a:xfrm>
            <a:off x="9481859" y="2473861"/>
            <a:ext cx="2194997" cy="1077218"/>
          </a:xfrm>
          <a:prstGeom prst="rect">
            <a:avLst/>
          </a:prstGeom>
          <a:solidFill>
            <a:schemeClr val="tx1"/>
          </a:solidFill>
        </p:spPr>
        <p:txBody>
          <a:bodyPr wrap="square" rtlCol="0">
            <a:spAutoFit/>
          </a:bodyPr>
          <a:lstStyle/>
          <a:p>
            <a:pPr algn="ctr"/>
            <a:r>
              <a:rPr lang="en-US" sz="1600" b="1" dirty="0" smtClean="0">
                <a:solidFill>
                  <a:schemeClr val="tx2">
                    <a:lumMod val="75000"/>
                  </a:schemeClr>
                </a:solidFill>
                <a:latin typeface="Arial" panose="020B0604020202020204" pitchFamily="34" charset="0"/>
                <a:cs typeface="Arial" panose="020B0604020202020204" pitchFamily="34" charset="0"/>
              </a:rPr>
              <a:t>Column 5</a:t>
            </a:r>
          </a:p>
          <a:p>
            <a:pPr algn="ctr"/>
            <a:r>
              <a:rPr lang="en-US" sz="1600" dirty="0" smtClean="0">
                <a:solidFill>
                  <a:schemeClr val="tx2">
                    <a:lumMod val="75000"/>
                  </a:schemeClr>
                </a:solidFill>
                <a:latin typeface="Arial" panose="020B0604020202020204" pitchFamily="34" charset="0"/>
                <a:cs typeface="Arial" panose="020B0604020202020204" pitchFamily="34" charset="0"/>
              </a:rPr>
              <a:t>Percent of days</a:t>
            </a:r>
          </a:p>
          <a:p>
            <a:pPr algn="ctr"/>
            <a:r>
              <a:rPr lang="en-US" sz="1600" dirty="0" smtClean="0">
                <a:solidFill>
                  <a:schemeClr val="tx2">
                    <a:lumMod val="75000"/>
                  </a:schemeClr>
                </a:solidFill>
                <a:latin typeface="Arial" panose="020B0604020202020204" pitchFamily="34" charset="0"/>
                <a:cs typeface="Arial" panose="020B0604020202020204" pitchFamily="34" charset="0"/>
              </a:rPr>
              <a:t>(Allocation factor)</a:t>
            </a:r>
          </a:p>
          <a:p>
            <a:pPr algn="ctr"/>
            <a:r>
              <a:rPr lang="en-US" sz="1600" dirty="0" smtClean="0">
                <a:solidFill>
                  <a:schemeClr val="tx2">
                    <a:lumMod val="75000"/>
                  </a:schemeClr>
                </a:solidFill>
                <a:latin typeface="Arial" panose="020B0604020202020204" pitchFamily="34" charset="0"/>
                <a:cs typeface="Arial" panose="020B0604020202020204" pitchFamily="34" charset="0"/>
              </a:rPr>
              <a:t>Column 3 / Column 5</a:t>
            </a:r>
          </a:p>
        </p:txBody>
      </p:sp>
      <p:sp>
        <p:nvSpPr>
          <p:cNvPr id="12" name="TextBox 11"/>
          <p:cNvSpPr txBox="1"/>
          <p:nvPr/>
        </p:nvSpPr>
        <p:spPr>
          <a:xfrm>
            <a:off x="9481859" y="3809429"/>
            <a:ext cx="2194997" cy="830997"/>
          </a:xfrm>
          <a:prstGeom prst="rect">
            <a:avLst/>
          </a:prstGeom>
          <a:solidFill>
            <a:schemeClr val="tx1"/>
          </a:solidFill>
        </p:spPr>
        <p:txBody>
          <a:bodyPr wrap="square" rtlCol="0">
            <a:spAutoFit/>
          </a:bodyPr>
          <a:lstStyle/>
          <a:p>
            <a:pPr algn="ctr"/>
            <a:r>
              <a:rPr lang="en-US" sz="1600" b="1" dirty="0" smtClean="0">
                <a:solidFill>
                  <a:schemeClr val="tx2">
                    <a:lumMod val="75000"/>
                  </a:schemeClr>
                </a:solidFill>
                <a:latin typeface="Arial" panose="020B0604020202020204" pitchFamily="34" charset="0"/>
                <a:cs typeface="Arial" panose="020B0604020202020204" pitchFamily="34" charset="0"/>
              </a:rPr>
              <a:t>Column 6</a:t>
            </a:r>
          </a:p>
          <a:p>
            <a:pPr algn="ctr"/>
            <a:r>
              <a:rPr lang="en-US" sz="1600" dirty="0" smtClean="0">
                <a:solidFill>
                  <a:schemeClr val="tx2">
                    <a:lumMod val="75000"/>
                  </a:schemeClr>
                </a:solidFill>
                <a:latin typeface="Arial" panose="020B0604020202020204" pitchFamily="34" charset="0"/>
                <a:cs typeface="Arial" panose="020B0604020202020204" pitchFamily="34" charset="0"/>
              </a:rPr>
              <a:t>Property Value from CAB-05 or CAB-D1</a:t>
            </a:r>
          </a:p>
        </p:txBody>
      </p:sp>
      <p:cxnSp>
        <p:nvCxnSpPr>
          <p:cNvPr id="13" name="Straight Arrow Connector 12"/>
          <p:cNvCxnSpPr/>
          <p:nvPr/>
        </p:nvCxnSpPr>
        <p:spPr>
          <a:xfrm>
            <a:off x="2369374" y="3053364"/>
            <a:ext cx="634314" cy="535459"/>
          </a:xfrm>
          <a:prstGeom prst="straightConnector1">
            <a:avLst/>
          </a:prstGeom>
          <a:ln w="57150">
            <a:solidFill>
              <a:srgbClr val="C00000">
                <a:alpha val="88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2401231" y="3588823"/>
            <a:ext cx="1338747" cy="474467"/>
          </a:xfrm>
          <a:prstGeom prst="straightConnector1">
            <a:avLst/>
          </a:prstGeom>
          <a:ln w="57150">
            <a:solidFill>
              <a:srgbClr val="C00000">
                <a:alpha val="88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2401231" y="3649362"/>
            <a:ext cx="2006012" cy="1227438"/>
          </a:xfrm>
          <a:prstGeom prst="straightConnector1">
            <a:avLst/>
          </a:prstGeom>
          <a:ln w="57150">
            <a:solidFill>
              <a:srgbClr val="C00000">
                <a:alpha val="88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471351" y="3781168"/>
            <a:ext cx="2784390" cy="2117124"/>
          </a:xfrm>
          <a:prstGeom prst="straightConnector1">
            <a:avLst/>
          </a:prstGeom>
          <a:ln w="57150">
            <a:solidFill>
              <a:srgbClr val="C00000">
                <a:alpha val="88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6483178" y="2687288"/>
            <a:ext cx="2832707" cy="863791"/>
          </a:xfrm>
          <a:prstGeom prst="straightConnector1">
            <a:avLst/>
          </a:prstGeom>
          <a:ln w="57150">
            <a:solidFill>
              <a:srgbClr val="C00000">
                <a:alpha val="88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flipV="1">
            <a:off x="7644714" y="3704238"/>
            <a:ext cx="1671170" cy="359052"/>
          </a:xfrm>
          <a:prstGeom prst="straightConnector1">
            <a:avLst/>
          </a:prstGeom>
          <a:ln w="57150">
            <a:solidFill>
              <a:srgbClr val="C00000">
                <a:alpha val="88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8410832" y="3712158"/>
            <a:ext cx="762796" cy="1780485"/>
          </a:xfrm>
          <a:prstGeom prst="straightConnector1">
            <a:avLst/>
          </a:prstGeom>
          <a:ln w="57150">
            <a:solidFill>
              <a:srgbClr val="C00000">
                <a:alpha val="88000"/>
              </a:srgb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4021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nodeType="clickEffect">
                                  <p:stCondLst>
                                    <p:cond delay="0"/>
                                  </p:stCondLst>
                                  <p:childTnLst>
                                    <p:animEffect transition="out" filter="fade">
                                      <p:cBhvr>
                                        <p:cTn id="20" dur="1000"/>
                                        <p:tgtEl>
                                          <p:spTgt spid="13"/>
                                        </p:tgtEl>
                                      </p:cBhvr>
                                    </p:animEffect>
                                    <p:anim calcmode="lin" valueType="num">
                                      <p:cBhvr>
                                        <p:cTn id="21" dur="1000"/>
                                        <p:tgtEl>
                                          <p:spTgt spid="13"/>
                                        </p:tgtEl>
                                        <p:attrNameLst>
                                          <p:attrName>ppt_x</p:attrName>
                                        </p:attrNameLst>
                                      </p:cBhvr>
                                      <p:tavLst>
                                        <p:tav tm="0">
                                          <p:val>
                                            <p:strVal val="ppt_x"/>
                                          </p:val>
                                        </p:tav>
                                        <p:tav tm="100000">
                                          <p:val>
                                            <p:strVal val="ppt_x"/>
                                          </p:val>
                                        </p:tav>
                                      </p:tavLst>
                                    </p:anim>
                                    <p:anim calcmode="lin" valueType="num">
                                      <p:cBhvr>
                                        <p:cTn id="22" dur="1000"/>
                                        <p:tgtEl>
                                          <p:spTgt spid="13"/>
                                        </p:tgtEl>
                                        <p:attrNameLst>
                                          <p:attrName>ppt_y</p:attrName>
                                        </p:attrNameLst>
                                      </p:cBhvr>
                                      <p:tavLst>
                                        <p:tav tm="0">
                                          <p:val>
                                            <p:strVal val="ppt_y"/>
                                          </p:val>
                                        </p:tav>
                                        <p:tav tm="100000">
                                          <p:val>
                                            <p:strVal val="ppt_y+.1"/>
                                          </p:val>
                                        </p:tav>
                                      </p:tavLst>
                                    </p:anim>
                                    <p:set>
                                      <p:cBhvr>
                                        <p:cTn id="23" dur="1" fill="hold">
                                          <p:stCondLst>
                                            <p:cond delay="999"/>
                                          </p:stCondLst>
                                        </p:cTn>
                                        <p:tgtEl>
                                          <p:spTgt spid="13"/>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1" nodeType="clickEffect">
                                  <p:stCondLst>
                                    <p:cond delay="0"/>
                                  </p:stCondLst>
                                  <p:childTnLst>
                                    <p:animEffect transition="out" filter="fade">
                                      <p:cBhvr>
                                        <p:cTn id="27" dur="1000"/>
                                        <p:tgtEl>
                                          <p:spTgt spid="7"/>
                                        </p:tgtEl>
                                      </p:cBhvr>
                                    </p:animEffect>
                                    <p:anim calcmode="lin" valueType="num">
                                      <p:cBhvr>
                                        <p:cTn id="28" dur="1000"/>
                                        <p:tgtEl>
                                          <p:spTgt spid="7"/>
                                        </p:tgtEl>
                                        <p:attrNameLst>
                                          <p:attrName>ppt_x</p:attrName>
                                        </p:attrNameLst>
                                      </p:cBhvr>
                                      <p:tavLst>
                                        <p:tav tm="0">
                                          <p:val>
                                            <p:strVal val="ppt_x"/>
                                          </p:val>
                                        </p:tav>
                                        <p:tav tm="100000">
                                          <p:val>
                                            <p:strVal val="ppt_x"/>
                                          </p:val>
                                        </p:tav>
                                      </p:tavLst>
                                    </p:anim>
                                    <p:anim calcmode="lin" valueType="num">
                                      <p:cBhvr>
                                        <p:cTn id="29" dur="1000"/>
                                        <p:tgtEl>
                                          <p:spTgt spid="7"/>
                                        </p:tgtEl>
                                        <p:attrNameLst>
                                          <p:attrName>ppt_y</p:attrName>
                                        </p:attrNameLst>
                                      </p:cBhvr>
                                      <p:tavLst>
                                        <p:tav tm="0">
                                          <p:val>
                                            <p:strVal val="ppt_y"/>
                                          </p:val>
                                        </p:tav>
                                        <p:tav tm="100000">
                                          <p:val>
                                            <p:strVal val="ppt_y+.1"/>
                                          </p:val>
                                        </p:tav>
                                      </p:tavLst>
                                    </p:anim>
                                    <p:set>
                                      <p:cBhvr>
                                        <p:cTn id="30" dur="1" fill="hold">
                                          <p:stCondLst>
                                            <p:cond delay="9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xit" presetSubtype="0" fill="hold" nodeType="clickEffect">
                                  <p:stCondLst>
                                    <p:cond delay="0"/>
                                  </p:stCondLst>
                                  <p:childTnLst>
                                    <p:animEffect transition="out" filter="fade">
                                      <p:cBhvr>
                                        <p:cTn id="48" dur="1000"/>
                                        <p:tgtEl>
                                          <p:spTgt spid="14"/>
                                        </p:tgtEl>
                                      </p:cBhvr>
                                    </p:animEffect>
                                    <p:anim calcmode="lin" valueType="num">
                                      <p:cBhvr>
                                        <p:cTn id="49" dur="1000"/>
                                        <p:tgtEl>
                                          <p:spTgt spid="14"/>
                                        </p:tgtEl>
                                        <p:attrNameLst>
                                          <p:attrName>ppt_x</p:attrName>
                                        </p:attrNameLst>
                                      </p:cBhvr>
                                      <p:tavLst>
                                        <p:tav tm="0">
                                          <p:val>
                                            <p:strVal val="ppt_x"/>
                                          </p:val>
                                        </p:tav>
                                        <p:tav tm="100000">
                                          <p:val>
                                            <p:strVal val="ppt_x"/>
                                          </p:val>
                                        </p:tav>
                                      </p:tavLst>
                                    </p:anim>
                                    <p:anim calcmode="lin" valueType="num">
                                      <p:cBhvr>
                                        <p:cTn id="50" dur="1000"/>
                                        <p:tgtEl>
                                          <p:spTgt spid="14"/>
                                        </p:tgtEl>
                                        <p:attrNameLst>
                                          <p:attrName>ppt_y</p:attrName>
                                        </p:attrNameLst>
                                      </p:cBhvr>
                                      <p:tavLst>
                                        <p:tav tm="0">
                                          <p:val>
                                            <p:strVal val="ppt_y"/>
                                          </p:val>
                                        </p:tav>
                                        <p:tav tm="100000">
                                          <p:val>
                                            <p:strVal val="ppt_y+.1"/>
                                          </p:val>
                                        </p:tav>
                                      </p:tavLst>
                                    </p:anim>
                                    <p:set>
                                      <p:cBhvr>
                                        <p:cTn id="51" dur="1" fill="hold">
                                          <p:stCondLst>
                                            <p:cond delay="999"/>
                                          </p:stCondLst>
                                        </p:cTn>
                                        <p:tgtEl>
                                          <p:spTgt spid="14"/>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42" presetClass="exit" presetSubtype="0" fill="hold" grpId="1" nodeType="clickEffect">
                                  <p:stCondLst>
                                    <p:cond delay="0"/>
                                  </p:stCondLst>
                                  <p:childTnLst>
                                    <p:animEffect transition="out" filter="fade">
                                      <p:cBhvr>
                                        <p:cTn id="55" dur="1000"/>
                                        <p:tgtEl>
                                          <p:spTgt spid="8"/>
                                        </p:tgtEl>
                                      </p:cBhvr>
                                    </p:animEffect>
                                    <p:anim calcmode="lin" valueType="num">
                                      <p:cBhvr>
                                        <p:cTn id="56" dur="1000"/>
                                        <p:tgtEl>
                                          <p:spTgt spid="8"/>
                                        </p:tgtEl>
                                        <p:attrNameLst>
                                          <p:attrName>ppt_x</p:attrName>
                                        </p:attrNameLst>
                                      </p:cBhvr>
                                      <p:tavLst>
                                        <p:tav tm="0">
                                          <p:val>
                                            <p:strVal val="ppt_x"/>
                                          </p:val>
                                        </p:tav>
                                        <p:tav tm="100000">
                                          <p:val>
                                            <p:strVal val="ppt_x"/>
                                          </p:val>
                                        </p:tav>
                                      </p:tavLst>
                                    </p:anim>
                                    <p:anim calcmode="lin" valueType="num">
                                      <p:cBhvr>
                                        <p:cTn id="57" dur="1000"/>
                                        <p:tgtEl>
                                          <p:spTgt spid="8"/>
                                        </p:tgtEl>
                                        <p:attrNameLst>
                                          <p:attrName>ppt_y</p:attrName>
                                        </p:attrNameLst>
                                      </p:cBhvr>
                                      <p:tavLst>
                                        <p:tav tm="0">
                                          <p:val>
                                            <p:strVal val="ppt_y"/>
                                          </p:val>
                                        </p:tav>
                                        <p:tav tm="100000">
                                          <p:val>
                                            <p:strVal val="ppt_y+.1"/>
                                          </p:val>
                                        </p:tav>
                                      </p:tavLst>
                                    </p:anim>
                                    <p:set>
                                      <p:cBhvr>
                                        <p:cTn id="58" dur="1" fill="hold">
                                          <p:stCondLst>
                                            <p:cond delay="999"/>
                                          </p:stCondLst>
                                        </p:cTn>
                                        <p:tgtEl>
                                          <p:spTgt spid="8"/>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9"/>
                                        </p:tgtEl>
                                        <p:attrNameLst>
                                          <p:attrName>style.visibility</p:attrName>
                                        </p:attrNameLst>
                                      </p:cBhvr>
                                      <p:to>
                                        <p:strVal val="visible"/>
                                      </p:to>
                                    </p:set>
                                    <p:animEffect transition="in" filter="fade">
                                      <p:cBhvr>
                                        <p:cTn id="63" dur="1000"/>
                                        <p:tgtEl>
                                          <p:spTgt spid="9"/>
                                        </p:tgtEl>
                                      </p:cBhvr>
                                    </p:animEffect>
                                    <p:anim calcmode="lin" valueType="num">
                                      <p:cBhvr>
                                        <p:cTn id="64" dur="1000" fill="hold"/>
                                        <p:tgtEl>
                                          <p:spTgt spid="9"/>
                                        </p:tgtEl>
                                        <p:attrNameLst>
                                          <p:attrName>ppt_x</p:attrName>
                                        </p:attrNameLst>
                                      </p:cBhvr>
                                      <p:tavLst>
                                        <p:tav tm="0">
                                          <p:val>
                                            <p:strVal val="#ppt_x"/>
                                          </p:val>
                                        </p:tav>
                                        <p:tav tm="100000">
                                          <p:val>
                                            <p:strVal val="#ppt_x"/>
                                          </p:val>
                                        </p:tav>
                                      </p:tavLst>
                                    </p:anim>
                                    <p:anim calcmode="lin" valueType="num">
                                      <p:cBhvr>
                                        <p:cTn id="6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16"/>
                                        </p:tgtEl>
                                        <p:attrNameLst>
                                          <p:attrName>style.visibility</p:attrName>
                                        </p:attrNameLst>
                                      </p:cBhvr>
                                      <p:to>
                                        <p:strVal val="visible"/>
                                      </p:to>
                                    </p:set>
                                    <p:animEffect transition="in" filter="fade">
                                      <p:cBhvr>
                                        <p:cTn id="70" dur="1000"/>
                                        <p:tgtEl>
                                          <p:spTgt spid="16"/>
                                        </p:tgtEl>
                                      </p:cBhvr>
                                    </p:animEffect>
                                    <p:anim calcmode="lin" valueType="num">
                                      <p:cBhvr>
                                        <p:cTn id="71" dur="1000" fill="hold"/>
                                        <p:tgtEl>
                                          <p:spTgt spid="16"/>
                                        </p:tgtEl>
                                        <p:attrNameLst>
                                          <p:attrName>ppt_x</p:attrName>
                                        </p:attrNameLst>
                                      </p:cBhvr>
                                      <p:tavLst>
                                        <p:tav tm="0">
                                          <p:val>
                                            <p:strVal val="#ppt_x"/>
                                          </p:val>
                                        </p:tav>
                                        <p:tav tm="100000">
                                          <p:val>
                                            <p:strVal val="#ppt_x"/>
                                          </p:val>
                                        </p:tav>
                                      </p:tavLst>
                                    </p:anim>
                                    <p:anim calcmode="lin" valueType="num">
                                      <p:cBhvr>
                                        <p:cTn id="72"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xit" presetSubtype="0" fill="hold" nodeType="clickEffect">
                                  <p:stCondLst>
                                    <p:cond delay="0"/>
                                  </p:stCondLst>
                                  <p:childTnLst>
                                    <p:animEffect transition="out" filter="fade">
                                      <p:cBhvr>
                                        <p:cTn id="76" dur="1000"/>
                                        <p:tgtEl>
                                          <p:spTgt spid="16"/>
                                        </p:tgtEl>
                                      </p:cBhvr>
                                    </p:animEffect>
                                    <p:anim calcmode="lin" valueType="num">
                                      <p:cBhvr>
                                        <p:cTn id="77" dur="1000"/>
                                        <p:tgtEl>
                                          <p:spTgt spid="16"/>
                                        </p:tgtEl>
                                        <p:attrNameLst>
                                          <p:attrName>ppt_x</p:attrName>
                                        </p:attrNameLst>
                                      </p:cBhvr>
                                      <p:tavLst>
                                        <p:tav tm="0">
                                          <p:val>
                                            <p:strVal val="ppt_x"/>
                                          </p:val>
                                        </p:tav>
                                        <p:tav tm="100000">
                                          <p:val>
                                            <p:strVal val="ppt_x"/>
                                          </p:val>
                                        </p:tav>
                                      </p:tavLst>
                                    </p:anim>
                                    <p:anim calcmode="lin" valueType="num">
                                      <p:cBhvr>
                                        <p:cTn id="78" dur="1000"/>
                                        <p:tgtEl>
                                          <p:spTgt spid="16"/>
                                        </p:tgtEl>
                                        <p:attrNameLst>
                                          <p:attrName>ppt_y</p:attrName>
                                        </p:attrNameLst>
                                      </p:cBhvr>
                                      <p:tavLst>
                                        <p:tav tm="0">
                                          <p:val>
                                            <p:strVal val="ppt_y"/>
                                          </p:val>
                                        </p:tav>
                                        <p:tav tm="100000">
                                          <p:val>
                                            <p:strVal val="ppt_y+.1"/>
                                          </p:val>
                                        </p:tav>
                                      </p:tavLst>
                                    </p:anim>
                                    <p:set>
                                      <p:cBhvr>
                                        <p:cTn id="79" dur="1" fill="hold">
                                          <p:stCondLst>
                                            <p:cond delay="999"/>
                                          </p:stCondLst>
                                        </p:cTn>
                                        <p:tgtEl>
                                          <p:spTgt spid="16"/>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42" presetClass="exit" presetSubtype="0" fill="hold" grpId="1" nodeType="clickEffect">
                                  <p:stCondLst>
                                    <p:cond delay="0"/>
                                  </p:stCondLst>
                                  <p:childTnLst>
                                    <p:animEffect transition="out" filter="fade">
                                      <p:cBhvr>
                                        <p:cTn id="83" dur="1000"/>
                                        <p:tgtEl>
                                          <p:spTgt spid="9"/>
                                        </p:tgtEl>
                                      </p:cBhvr>
                                    </p:animEffect>
                                    <p:anim calcmode="lin" valueType="num">
                                      <p:cBhvr>
                                        <p:cTn id="84" dur="1000"/>
                                        <p:tgtEl>
                                          <p:spTgt spid="9"/>
                                        </p:tgtEl>
                                        <p:attrNameLst>
                                          <p:attrName>ppt_x</p:attrName>
                                        </p:attrNameLst>
                                      </p:cBhvr>
                                      <p:tavLst>
                                        <p:tav tm="0">
                                          <p:val>
                                            <p:strVal val="ppt_x"/>
                                          </p:val>
                                        </p:tav>
                                        <p:tav tm="100000">
                                          <p:val>
                                            <p:strVal val="ppt_x"/>
                                          </p:val>
                                        </p:tav>
                                      </p:tavLst>
                                    </p:anim>
                                    <p:anim calcmode="lin" valueType="num">
                                      <p:cBhvr>
                                        <p:cTn id="85" dur="1000"/>
                                        <p:tgtEl>
                                          <p:spTgt spid="9"/>
                                        </p:tgtEl>
                                        <p:attrNameLst>
                                          <p:attrName>ppt_y</p:attrName>
                                        </p:attrNameLst>
                                      </p:cBhvr>
                                      <p:tavLst>
                                        <p:tav tm="0">
                                          <p:val>
                                            <p:strVal val="ppt_y"/>
                                          </p:val>
                                        </p:tav>
                                        <p:tav tm="100000">
                                          <p:val>
                                            <p:strVal val="ppt_y+.1"/>
                                          </p:val>
                                        </p:tav>
                                      </p:tavLst>
                                    </p:anim>
                                    <p:set>
                                      <p:cBhvr>
                                        <p:cTn id="86" dur="1" fill="hold">
                                          <p:stCondLst>
                                            <p:cond delay="999"/>
                                          </p:stCondLst>
                                        </p:cTn>
                                        <p:tgtEl>
                                          <p:spTgt spid="9"/>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10"/>
                                        </p:tgtEl>
                                        <p:attrNameLst>
                                          <p:attrName>style.visibility</p:attrName>
                                        </p:attrNameLst>
                                      </p:cBhvr>
                                      <p:to>
                                        <p:strVal val="visible"/>
                                      </p:to>
                                    </p:set>
                                    <p:animEffect transition="in" filter="fade">
                                      <p:cBhvr>
                                        <p:cTn id="91" dur="1000"/>
                                        <p:tgtEl>
                                          <p:spTgt spid="10"/>
                                        </p:tgtEl>
                                      </p:cBhvr>
                                    </p:animEffect>
                                    <p:anim calcmode="lin" valueType="num">
                                      <p:cBhvr>
                                        <p:cTn id="92" dur="1000" fill="hold"/>
                                        <p:tgtEl>
                                          <p:spTgt spid="10"/>
                                        </p:tgtEl>
                                        <p:attrNameLst>
                                          <p:attrName>ppt_x</p:attrName>
                                        </p:attrNameLst>
                                      </p:cBhvr>
                                      <p:tavLst>
                                        <p:tav tm="0">
                                          <p:val>
                                            <p:strVal val="#ppt_x"/>
                                          </p:val>
                                        </p:tav>
                                        <p:tav tm="100000">
                                          <p:val>
                                            <p:strVal val="#ppt_x"/>
                                          </p:val>
                                        </p:tav>
                                      </p:tavLst>
                                    </p:anim>
                                    <p:anim calcmode="lin" valueType="num">
                                      <p:cBhvr>
                                        <p:cTn id="9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nodeType="clickEffect">
                                  <p:stCondLst>
                                    <p:cond delay="0"/>
                                  </p:stCondLst>
                                  <p:childTnLst>
                                    <p:set>
                                      <p:cBhvr>
                                        <p:cTn id="97" dur="1" fill="hold">
                                          <p:stCondLst>
                                            <p:cond delay="0"/>
                                          </p:stCondLst>
                                        </p:cTn>
                                        <p:tgtEl>
                                          <p:spTgt spid="19"/>
                                        </p:tgtEl>
                                        <p:attrNameLst>
                                          <p:attrName>style.visibility</p:attrName>
                                        </p:attrNameLst>
                                      </p:cBhvr>
                                      <p:to>
                                        <p:strVal val="visible"/>
                                      </p:to>
                                    </p:set>
                                    <p:animEffect transition="in" filter="fade">
                                      <p:cBhvr>
                                        <p:cTn id="98" dur="1000"/>
                                        <p:tgtEl>
                                          <p:spTgt spid="19"/>
                                        </p:tgtEl>
                                      </p:cBhvr>
                                    </p:animEffect>
                                    <p:anim calcmode="lin" valueType="num">
                                      <p:cBhvr>
                                        <p:cTn id="99" dur="1000" fill="hold"/>
                                        <p:tgtEl>
                                          <p:spTgt spid="19"/>
                                        </p:tgtEl>
                                        <p:attrNameLst>
                                          <p:attrName>ppt_x</p:attrName>
                                        </p:attrNameLst>
                                      </p:cBhvr>
                                      <p:tavLst>
                                        <p:tav tm="0">
                                          <p:val>
                                            <p:strVal val="#ppt_x"/>
                                          </p:val>
                                        </p:tav>
                                        <p:tav tm="100000">
                                          <p:val>
                                            <p:strVal val="#ppt_x"/>
                                          </p:val>
                                        </p:tav>
                                      </p:tavLst>
                                    </p:anim>
                                    <p:anim calcmode="lin" valueType="num">
                                      <p:cBhvr>
                                        <p:cTn id="10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xit" presetSubtype="0" fill="hold" nodeType="clickEffect">
                                  <p:stCondLst>
                                    <p:cond delay="0"/>
                                  </p:stCondLst>
                                  <p:childTnLst>
                                    <p:animEffect transition="out" filter="fade">
                                      <p:cBhvr>
                                        <p:cTn id="104" dur="1000"/>
                                        <p:tgtEl>
                                          <p:spTgt spid="19"/>
                                        </p:tgtEl>
                                      </p:cBhvr>
                                    </p:animEffect>
                                    <p:anim calcmode="lin" valueType="num">
                                      <p:cBhvr>
                                        <p:cTn id="105" dur="1000"/>
                                        <p:tgtEl>
                                          <p:spTgt spid="19"/>
                                        </p:tgtEl>
                                        <p:attrNameLst>
                                          <p:attrName>ppt_x</p:attrName>
                                        </p:attrNameLst>
                                      </p:cBhvr>
                                      <p:tavLst>
                                        <p:tav tm="0">
                                          <p:val>
                                            <p:strVal val="ppt_x"/>
                                          </p:val>
                                        </p:tav>
                                        <p:tav tm="100000">
                                          <p:val>
                                            <p:strVal val="ppt_x"/>
                                          </p:val>
                                        </p:tav>
                                      </p:tavLst>
                                    </p:anim>
                                    <p:anim calcmode="lin" valueType="num">
                                      <p:cBhvr>
                                        <p:cTn id="106" dur="1000"/>
                                        <p:tgtEl>
                                          <p:spTgt spid="19"/>
                                        </p:tgtEl>
                                        <p:attrNameLst>
                                          <p:attrName>ppt_y</p:attrName>
                                        </p:attrNameLst>
                                      </p:cBhvr>
                                      <p:tavLst>
                                        <p:tav tm="0">
                                          <p:val>
                                            <p:strVal val="ppt_y"/>
                                          </p:val>
                                        </p:tav>
                                        <p:tav tm="100000">
                                          <p:val>
                                            <p:strVal val="ppt_y+.1"/>
                                          </p:val>
                                        </p:tav>
                                      </p:tavLst>
                                    </p:anim>
                                    <p:set>
                                      <p:cBhvr>
                                        <p:cTn id="107" dur="1" fill="hold">
                                          <p:stCondLst>
                                            <p:cond delay="999"/>
                                          </p:stCondLst>
                                        </p:cTn>
                                        <p:tgtEl>
                                          <p:spTgt spid="19"/>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42" presetClass="exit" presetSubtype="0" fill="hold" grpId="1" nodeType="clickEffect">
                                  <p:stCondLst>
                                    <p:cond delay="0"/>
                                  </p:stCondLst>
                                  <p:childTnLst>
                                    <p:animEffect transition="out" filter="fade">
                                      <p:cBhvr>
                                        <p:cTn id="111" dur="1000"/>
                                        <p:tgtEl>
                                          <p:spTgt spid="10"/>
                                        </p:tgtEl>
                                      </p:cBhvr>
                                    </p:animEffect>
                                    <p:anim calcmode="lin" valueType="num">
                                      <p:cBhvr>
                                        <p:cTn id="112" dur="1000"/>
                                        <p:tgtEl>
                                          <p:spTgt spid="10"/>
                                        </p:tgtEl>
                                        <p:attrNameLst>
                                          <p:attrName>ppt_x</p:attrName>
                                        </p:attrNameLst>
                                      </p:cBhvr>
                                      <p:tavLst>
                                        <p:tav tm="0">
                                          <p:val>
                                            <p:strVal val="ppt_x"/>
                                          </p:val>
                                        </p:tav>
                                        <p:tav tm="100000">
                                          <p:val>
                                            <p:strVal val="ppt_x"/>
                                          </p:val>
                                        </p:tav>
                                      </p:tavLst>
                                    </p:anim>
                                    <p:anim calcmode="lin" valueType="num">
                                      <p:cBhvr>
                                        <p:cTn id="113" dur="1000"/>
                                        <p:tgtEl>
                                          <p:spTgt spid="10"/>
                                        </p:tgtEl>
                                        <p:attrNameLst>
                                          <p:attrName>ppt_y</p:attrName>
                                        </p:attrNameLst>
                                      </p:cBhvr>
                                      <p:tavLst>
                                        <p:tav tm="0">
                                          <p:val>
                                            <p:strVal val="ppt_y"/>
                                          </p:val>
                                        </p:tav>
                                        <p:tav tm="100000">
                                          <p:val>
                                            <p:strVal val="ppt_y+.1"/>
                                          </p:val>
                                        </p:tav>
                                      </p:tavLst>
                                    </p:anim>
                                    <p:set>
                                      <p:cBhvr>
                                        <p:cTn id="114" dur="1" fill="hold">
                                          <p:stCondLst>
                                            <p:cond delay="999"/>
                                          </p:stCondLst>
                                        </p:cTn>
                                        <p:tgtEl>
                                          <p:spTgt spid="10"/>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11"/>
                                        </p:tgtEl>
                                        <p:attrNameLst>
                                          <p:attrName>style.visibility</p:attrName>
                                        </p:attrNameLst>
                                      </p:cBhvr>
                                      <p:to>
                                        <p:strVal val="visible"/>
                                      </p:to>
                                    </p:set>
                                    <p:animEffect transition="in" filter="fade">
                                      <p:cBhvr>
                                        <p:cTn id="119" dur="1000"/>
                                        <p:tgtEl>
                                          <p:spTgt spid="11"/>
                                        </p:tgtEl>
                                      </p:cBhvr>
                                    </p:animEffect>
                                    <p:anim calcmode="lin" valueType="num">
                                      <p:cBhvr>
                                        <p:cTn id="120" dur="1000" fill="hold"/>
                                        <p:tgtEl>
                                          <p:spTgt spid="11"/>
                                        </p:tgtEl>
                                        <p:attrNameLst>
                                          <p:attrName>ppt_x</p:attrName>
                                        </p:attrNameLst>
                                      </p:cBhvr>
                                      <p:tavLst>
                                        <p:tav tm="0">
                                          <p:val>
                                            <p:strVal val="#ppt_x"/>
                                          </p:val>
                                        </p:tav>
                                        <p:tav tm="100000">
                                          <p:val>
                                            <p:strVal val="#ppt_x"/>
                                          </p:val>
                                        </p:tav>
                                      </p:tavLst>
                                    </p:anim>
                                    <p:anim calcmode="lin" valueType="num">
                                      <p:cBhvr>
                                        <p:cTn id="1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nodeType="clickEffect">
                                  <p:stCondLst>
                                    <p:cond delay="0"/>
                                  </p:stCondLst>
                                  <p:childTnLst>
                                    <p:set>
                                      <p:cBhvr>
                                        <p:cTn id="125" dur="1" fill="hold">
                                          <p:stCondLst>
                                            <p:cond delay="0"/>
                                          </p:stCondLst>
                                        </p:cTn>
                                        <p:tgtEl>
                                          <p:spTgt spid="23"/>
                                        </p:tgtEl>
                                        <p:attrNameLst>
                                          <p:attrName>style.visibility</p:attrName>
                                        </p:attrNameLst>
                                      </p:cBhvr>
                                      <p:to>
                                        <p:strVal val="visible"/>
                                      </p:to>
                                    </p:set>
                                    <p:animEffect transition="in" filter="fade">
                                      <p:cBhvr>
                                        <p:cTn id="126" dur="1000"/>
                                        <p:tgtEl>
                                          <p:spTgt spid="23"/>
                                        </p:tgtEl>
                                      </p:cBhvr>
                                    </p:animEffect>
                                    <p:anim calcmode="lin" valueType="num">
                                      <p:cBhvr>
                                        <p:cTn id="127" dur="1000" fill="hold"/>
                                        <p:tgtEl>
                                          <p:spTgt spid="23"/>
                                        </p:tgtEl>
                                        <p:attrNameLst>
                                          <p:attrName>ppt_x</p:attrName>
                                        </p:attrNameLst>
                                      </p:cBhvr>
                                      <p:tavLst>
                                        <p:tav tm="0">
                                          <p:val>
                                            <p:strVal val="#ppt_x"/>
                                          </p:val>
                                        </p:tav>
                                        <p:tav tm="100000">
                                          <p:val>
                                            <p:strVal val="#ppt_x"/>
                                          </p:val>
                                        </p:tav>
                                      </p:tavLst>
                                    </p:anim>
                                    <p:anim calcmode="lin" valueType="num">
                                      <p:cBhvr>
                                        <p:cTn id="128"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xit" presetSubtype="0" fill="hold" nodeType="clickEffect">
                                  <p:stCondLst>
                                    <p:cond delay="0"/>
                                  </p:stCondLst>
                                  <p:childTnLst>
                                    <p:animEffect transition="out" filter="fade">
                                      <p:cBhvr>
                                        <p:cTn id="132" dur="1000"/>
                                        <p:tgtEl>
                                          <p:spTgt spid="23"/>
                                        </p:tgtEl>
                                      </p:cBhvr>
                                    </p:animEffect>
                                    <p:anim calcmode="lin" valueType="num">
                                      <p:cBhvr>
                                        <p:cTn id="133" dur="1000"/>
                                        <p:tgtEl>
                                          <p:spTgt spid="23"/>
                                        </p:tgtEl>
                                        <p:attrNameLst>
                                          <p:attrName>ppt_x</p:attrName>
                                        </p:attrNameLst>
                                      </p:cBhvr>
                                      <p:tavLst>
                                        <p:tav tm="0">
                                          <p:val>
                                            <p:strVal val="ppt_x"/>
                                          </p:val>
                                        </p:tav>
                                        <p:tav tm="100000">
                                          <p:val>
                                            <p:strVal val="ppt_x"/>
                                          </p:val>
                                        </p:tav>
                                      </p:tavLst>
                                    </p:anim>
                                    <p:anim calcmode="lin" valueType="num">
                                      <p:cBhvr>
                                        <p:cTn id="134" dur="1000"/>
                                        <p:tgtEl>
                                          <p:spTgt spid="23"/>
                                        </p:tgtEl>
                                        <p:attrNameLst>
                                          <p:attrName>ppt_y</p:attrName>
                                        </p:attrNameLst>
                                      </p:cBhvr>
                                      <p:tavLst>
                                        <p:tav tm="0">
                                          <p:val>
                                            <p:strVal val="ppt_y"/>
                                          </p:val>
                                        </p:tav>
                                        <p:tav tm="100000">
                                          <p:val>
                                            <p:strVal val="ppt_y+.1"/>
                                          </p:val>
                                        </p:tav>
                                      </p:tavLst>
                                    </p:anim>
                                    <p:set>
                                      <p:cBhvr>
                                        <p:cTn id="135" dur="1" fill="hold">
                                          <p:stCondLst>
                                            <p:cond delay="999"/>
                                          </p:stCondLst>
                                        </p:cTn>
                                        <p:tgtEl>
                                          <p:spTgt spid="23"/>
                                        </p:tgtEl>
                                        <p:attrNameLst>
                                          <p:attrName>style.visibility</p:attrName>
                                        </p:attrNameLst>
                                      </p:cBhvr>
                                      <p:to>
                                        <p:strVal val="hidden"/>
                                      </p:to>
                                    </p:set>
                                  </p:childTnLst>
                                </p:cTn>
                              </p:par>
                            </p:childTnLst>
                          </p:cTn>
                        </p:par>
                      </p:childTnLst>
                    </p:cTn>
                  </p:par>
                  <p:par>
                    <p:cTn id="136" fill="hold">
                      <p:stCondLst>
                        <p:cond delay="indefinite"/>
                      </p:stCondLst>
                      <p:childTnLst>
                        <p:par>
                          <p:cTn id="137" fill="hold">
                            <p:stCondLst>
                              <p:cond delay="0"/>
                            </p:stCondLst>
                            <p:childTnLst>
                              <p:par>
                                <p:cTn id="138" presetID="42" presetClass="exit" presetSubtype="0" fill="hold" grpId="1" nodeType="clickEffect">
                                  <p:stCondLst>
                                    <p:cond delay="0"/>
                                  </p:stCondLst>
                                  <p:childTnLst>
                                    <p:animEffect transition="out" filter="fade">
                                      <p:cBhvr>
                                        <p:cTn id="139" dur="1000"/>
                                        <p:tgtEl>
                                          <p:spTgt spid="11"/>
                                        </p:tgtEl>
                                      </p:cBhvr>
                                    </p:animEffect>
                                    <p:anim calcmode="lin" valueType="num">
                                      <p:cBhvr>
                                        <p:cTn id="140" dur="1000"/>
                                        <p:tgtEl>
                                          <p:spTgt spid="11"/>
                                        </p:tgtEl>
                                        <p:attrNameLst>
                                          <p:attrName>ppt_x</p:attrName>
                                        </p:attrNameLst>
                                      </p:cBhvr>
                                      <p:tavLst>
                                        <p:tav tm="0">
                                          <p:val>
                                            <p:strVal val="ppt_x"/>
                                          </p:val>
                                        </p:tav>
                                        <p:tav tm="100000">
                                          <p:val>
                                            <p:strVal val="ppt_x"/>
                                          </p:val>
                                        </p:tav>
                                      </p:tavLst>
                                    </p:anim>
                                    <p:anim calcmode="lin" valueType="num">
                                      <p:cBhvr>
                                        <p:cTn id="141" dur="1000"/>
                                        <p:tgtEl>
                                          <p:spTgt spid="11"/>
                                        </p:tgtEl>
                                        <p:attrNameLst>
                                          <p:attrName>ppt_y</p:attrName>
                                        </p:attrNameLst>
                                      </p:cBhvr>
                                      <p:tavLst>
                                        <p:tav tm="0">
                                          <p:val>
                                            <p:strVal val="ppt_y"/>
                                          </p:val>
                                        </p:tav>
                                        <p:tav tm="100000">
                                          <p:val>
                                            <p:strVal val="ppt_y+.1"/>
                                          </p:val>
                                        </p:tav>
                                      </p:tavLst>
                                    </p:anim>
                                    <p:set>
                                      <p:cBhvr>
                                        <p:cTn id="142" dur="1" fill="hold">
                                          <p:stCondLst>
                                            <p:cond delay="999"/>
                                          </p:stCondLst>
                                        </p:cTn>
                                        <p:tgtEl>
                                          <p:spTgt spid="11"/>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grpId="0" nodeType="clickEffect">
                                  <p:stCondLst>
                                    <p:cond delay="0"/>
                                  </p:stCondLst>
                                  <p:childTnLst>
                                    <p:set>
                                      <p:cBhvr>
                                        <p:cTn id="146" dur="1" fill="hold">
                                          <p:stCondLst>
                                            <p:cond delay="0"/>
                                          </p:stCondLst>
                                        </p:cTn>
                                        <p:tgtEl>
                                          <p:spTgt spid="12"/>
                                        </p:tgtEl>
                                        <p:attrNameLst>
                                          <p:attrName>style.visibility</p:attrName>
                                        </p:attrNameLst>
                                      </p:cBhvr>
                                      <p:to>
                                        <p:strVal val="visible"/>
                                      </p:to>
                                    </p:set>
                                    <p:animEffect transition="in" filter="fade">
                                      <p:cBhvr>
                                        <p:cTn id="147" dur="1000"/>
                                        <p:tgtEl>
                                          <p:spTgt spid="12"/>
                                        </p:tgtEl>
                                      </p:cBhvr>
                                    </p:animEffect>
                                    <p:anim calcmode="lin" valueType="num">
                                      <p:cBhvr>
                                        <p:cTn id="148" dur="1000" fill="hold"/>
                                        <p:tgtEl>
                                          <p:spTgt spid="12"/>
                                        </p:tgtEl>
                                        <p:attrNameLst>
                                          <p:attrName>ppt_x</p:attrName>
                                        </p:attrNameLst>
                                      </p:cBhvr>
                                      <p:tavLst>
                                        <p:tav tm="0">
                                          <p:val>
                                            <p:strVal val="#ppt_x"/>
                                          </p:val>
                                        </p:tav>
                                        <p:tav tm="100000">
                                          <p:val>
                                            <p:strVal val="#ppt_x"/>
                                          </p:val>
                                        </p:tav>
                                      </p:tavLst>
                                    </p:anim>
                                    <p:anim calcmode="lin" valueType="num">
                                      <p:cBhvr>
                                        <p:cTn id="14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42" presetClass="entr" presetSubtype="0" fill="hold" nodeType="clickEffect">
                                  <p:stCondLst>
                                    <p:cond delay="0"/>
                                  </p:stCondLst>
                                  <p:childTnLst>
                                    <p:set>
                                      <p:cBhvr>
                                        <p:cTn id="153" dur="1" fill="hold">
                                          <p:stCondLst>
                                            <p:cond delay="0"/>
                                          </p:stCondLst>
                                        </p:cTn>
                                        <p:tgtEl>
                                          <p:spTgt spid="25"/>
                                        </p:tgtEl>
                                        <p:attrNameLst>
                                          <p:attrName>style.visibility</p:attrName>
                                        </p:attrNameLst>
                                      </p:cBhvr>
                                      <p:to>
                                        <p:strVal val="visible"/>
                                      </p:to>
                                    </p:set>
                                    <p:animEffect transition="in" filter="fade">
                                      <p:cBhvr>
                                        <p:cTn id="154" dur="1000"/>
                                        <p:tgtEl>
                                          <p:spTgt spid="25"/>
                                        </p:tgtEl>
                                      </p:cBhvr>
                                    </p:animEffect>
                                    <p:anim calcmode="lin" valueType="num">
                                      <p:cBhvr>
                                        <p:cTn id="155" dur="1000" fill="hold"/>
                                        <p:tgtEl>
                                          <p:spTgt spid="25"/>
                                        </p:tgtEl>
                                        <p:attrNameLst>
                                          <p:attrName>ppt_x</p:attrName>
                                        </p:attrNameLst>
                                      </p:cBhvr>
                                      <p:tavLst>
                                        <p:tav tm="0">
                                          <p:val>
                                            <p:strVal val="#ppt_x"/>
                                          </p:val>
                                        </p:tav>
                                        <p:tav tm="100000">
                                          <p:val>
                                            <p:strVal val="#ppt_x"/>
                                          </p:val>
                                        </p:tav>
                                      </p:tavLst>
                                    </p:anim>
                                    <p:anim calcmode="lin" valueType="num">
                                      <p:cBhvr>
                                        <p:cTn id="156"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42" presetClass="exit" presetSubtype="0" fill="hold" nodeType="clickEffect">
                                  <p:stCondLst>
                                    <p:cond delay="0"/>
                                  </p:stCondLst>
                                  <p:childTnLst>
                                    <p:animEffect transition="out" filter="fade">
                                      <p:cBhvr>
                                        <p:cTn id="160" dur="1000"/>
                                        <p:tgtEl>
                                          <p:spTgt spid="25"/>
                                        </p:tgtEl>
                                      </p:cBhvr>
                                    </p:animEffect>
                                    <p:anim calcmode="lin" valueType="num">
                                      <p:cBhvr>
                                        <p:cTn id="161" dur="1000"/>
                                        <p:tgtEl>
                                          <p:spTgt spid="25"/>
                                        </p:tgtEl>
                                        <p:attrNameLst>
                                          <p:attrName>ppt_x</p:attrName>
                                        </p:attrNameLst>
                                      </p:cBhvr>
                                      <p:tavLst>
                                        <p:tav tm="0">
                                          <p:val>
                                            <p:strVal val="ppt_x"/>
                                          </p:val>
                                        </p:tav>
                                        <p:tav tm="100000">
                                          <p:val>
                                            <p:strVal val="ppt_x"/>
                                          </p:val>
                                        </p:tav>
                                      </p:tavLst>
                                    </p:anim>
                                    <p:anim calcmode="lin" valueType="num">
                                      <p:cBhvr>
                                        <p:cTn id="162" dur="1000"/>
                                        <p:tgtEl>
                                          <p:spTgt spid="25"/>
                                        </p:tgtEl>
                                        <p:attrNameLst>
                                          <p:attrName>ppt_y</p:attrName>
                                        </p:attrNameLst>
                                      </p:cBhvr>
                                      <p:tavLst>
                                        <p:tav tm="0">
                                          <p:val>
                                            <p:strVal val="ppt_y"/>
                                          </p:val>
                                        </p:tav>
                                        <p:tav tm="100000">
                                          <p:val>
                                            <p:strVal val="ppt_y+.1"/>
                                          </p:val>
                                        </p:tav>
                                      </p:tavLst>
                                    </p:anim>
                                    <p:set>
                                      <p:cBhvr>
                                        <p:cTn id="163" dur="1" fill="hold">
                                          <p:stCondLst>
                                            <p:cond delay="999"/>
                                          </p:stCondLst>
                                        </p:cTn>
                                        <p:tgtEl>
                                          <p:spTgt spid="25"/>
                                        </p:tgtEl>
                                        <p:attrNameLst>
                                          <p:attrName>style.visibility</p:attrName>
                                        </p:attrNameLst>
                                      </p:cBhvr>
                                      <p:to>
                                        <p:strVal val="hidden"/>
                                      </p:to>
                                    </p:set>
                                  </p:childTnLst>
                                </p:cTn>
                              </p:par>
                            </p:childTnLst>
                          </p:cTn>
                        </p:par>
                      </p:childTnLst>
                    </p:cTn>
                  </p:par>
                  <p:par>
                    <p:cTn id="164" fill="hold">
                      <p:stCondLst>
                        <p:cond delay="indefinite"/>
                      </p:stCondLst>
                      <p:childTnLst>
                        <p:par>
                          <p:cTn id="165" fill="hold">
                            <p:stCondLst>
                              <p:cond delay="0"/>
                            </p:stCondLst>
                            <p:childTnLst>
                              <p:par>
                                <p:cTn id="166" presetID="42" presetClass="exit" presetSubtype="0" fill="hold" grpId="1" nodeType="clickEffect">
                                  <p:stCondLst>
                                    <p:cond delay="0"/>
                                  </p:stCondLst>
                                  <p:childTnLst>
                                    <p:animEffect transition="out" filter="fade">
                                      <p:cBhvr>
                                        <p:cTn id="167" dur="1000"/>
                                        <p:tgtEl>
                                          <p:spTgt spid="12"/>
                                        </p:tgtEl>
                                      </p:cBhvr>
                                    </p:animEffect>
                                    <p:anim calcmode="lin" valueType="num">
                                      <p:cBhvr>
                                        <p:cTn id="168" dur="1000"/>
                                        <p:tgtEl>
                                          <p:spTgt spid="12"/>
                                        </p:tgtEl>
                                        <p:attrNameLst>
                                          <p:attrName>ppt_x</p:attrName>
                                        </p:attrNameLst>
                                      </p:cBhvr>
                                      <p:tavLst>
                                        <p:tav tm="0">
                                          <p:val>
                                            <p:strVal val="ppt_x"/>
                                          </p:val>
                                        </p:tav>
                                        <p:tav tm="100000">
                                          <p:val>
                                            <p:strVal val="ppt_x"/>
                                          </p:val>
                                        </p:tav>
                                      </p:tavLst>
                                    </p:anim>
                                    <p:anim calcmode="lin" valueType="num">
                                      <p:cBhvr>
                                        <p:cTn id="169" dur="1000"/>
                                        <p:tgtEl>
                                          <p:spTgt spid="12"/>
                                        </p:tgtEl>
                                        <p:attrNameLst>
                                          <p:attrName>ppt_y</p:attrName>
                                        </p:attrNameLst>
                                      </p:cBhvr>
                                      <p:tavLst>
                                        <p:tav tm="0">
                                          <p:val>
                                            <p:strVal val="ppt_y"/>
                                          </p:val>
                                        </p:tav>
                                        <p:tav tm="100000">
                                          <p:val>
                                            <p:strVal val="ppt_y+.1"/>
                                          </p:val>
                                        </p:tav>
                                      </p:tavLst>
                                    </p:anim>
                                    <p:set>
                                      <p:cBhvr>
                                        <p:cTn id="170" dur="1" fill="hold">
                                          <p:stCondLst>
                                            <p:cond delay="999"/>
                                          </p:stCondLst>
                                        </p:cTn>
                                        <p:tgtEl>
                                          <p:spTgt spid="12"/>
                                        </p:tgtEl>
                                        <p:attrNameLst>
                                          <p:attrName>style.visibility</p:attrName>
                                        </p:attrNameLst>
                                      </p:cBhvr>
                                      <p:to>
                                        <p:strVal val="hidden"/>
                                      </p:to>
                                    </p:set>
                                  </p:childTnLst>
                                </p:cTn>
                              </p:par>
                            </p:childTnLst>
                          </p:cTn>
                        </p:par>
                      </p:childTnLst>
                    </p:cTn>
                  </p:par>
                  <p:par>
                    <p:cTn id="171" fill="hold">
                      <p:stCondLst>
                        <p:cond delay="indefinite"/>
                      </p:stCondLst>
                      <p:childTnLst>
                        <p:par>
                          <p:cTn id="172" fill="hold">
                            <p:stCondLst>
                              <p:cond delay="0"/>
                            </p:stCondLst>
                            <p:childTnLst>
                              <p:par>
                                <p:cTn id="173" presetID="42" presetClass="entr" presetSubtype="0" fill="hold" grpId="0" nodeType="clickEffect">
                                  <p:stCondLst>
                                    <p:cond delay="0"/>
                                  </p:stCondLst>
                                  <p:childTnLst>
                                    <p:set>
                                      <p:cBhvr>
                                        <p:cTn id="174" dur="1" fill="hold">
                                          <p:stCondLst>
                                            <p:cond delay="0"/>
                                          </p:stCondLst>
                                        </p:cTn>
                                        <p:tgtEl>
                                          <p:spTgt spid="32"/>
                                        </p:tgtEl>
                                        <p:attrNameLst>
                                          <p:attrName>style.visibility</p:attrName>
                                        </p:attrNameLst>
                                      </p:cBhvr>
                                      <p:to>
                                        <p:strVal val="visible"/>
                                      </p:to>
                                    </p:set>
                                    <p:animEffect transition="in" filter="fade">
                                      <p:cBhvr>
                                        <p:cTn id="175" dur="1000"/>
                                        <p:tgtEl>
                                          <p:spTgt spid="32"/>
                                        </p:tgtEl>
                                      </p:cBhvr>
                                    </p:animEffect>
                                    <p:anim calcmode="lin" valueType="num">
                                      <p:cBhvr>
                                        <p:cTn id="176" dur="1000" fill="hold"/>
                                        <p:tgtEl>
                                          <p:spTgt spid="32"/>
                                        </p:tgtEl>
                                        <p:attrNameLst>
                                          <p:attrName>ppt_x</p:attrName>
                                        </p:attrNameLst>
                                      </p:cBhvr>
                                      <p:tavLst>
                                        <p:tav tm="0">
                                          <p:val>
                                            <p:strVal val="#ppt_x"/>
                                          </p:val>
                                        </p:tav>
                                        <p:tav tm="100000">
                                          <p:val>
                                            <p:strVal val="#ppt_x"/>
                                          </p:val>
                                        </p:tav>
                                      </p:tavLst>
                                    </p:anim>
                                    <p:anim calcmode="lin" valueType="num">
                                      <p:cBhvr>
                                        <p:cTn id="17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178" fill="hold">
                      <p:stCondLst>
                        <p:cond delay="indefinite"/>
                      </p:stCondLst>
                      <p:childTnLst>
                        <p:par>
                          <p:cTn id="179" fill="hold">
                            <p:stCondLst>
                              <p:cond delay="0"/>
                            </p:stCondLst>
                            <p:childTnLst>
                              <p:par>
                                <p:cTn id="180" presetID="42" presetClass="entr" presetSubtype="0" fill="hold" nodeType="clickEffect">
                                  <p:stCondLst>
                                    <p:cond delay="0"/>
                                  </p:stCondLst>
                                  <p:childTnLst>
                                    <p:set>
                                      <p:cBhvr>
                                        <p:cTn id="181" dur="1" fill="hold">
                                          <p:stCondLst>
                                            <p:cond delay="0"/>
                                          </p:stCondLst>
                                        </p:cTn>
                                        <p:tgtEl>
                                          <p:spTgt spid="29"/>
                                        </p:tgtEl>
                                        <p:attrNameLst>
                                          <p:attrName>style.visibility</p:attrName>
                                        </p:attrNameLst>
                                      </p:cBhvr>
                                      <p:to>
                                        <p:strVal val="visible"/>
                                      </p:to>
                                    </p:set>
                                    <p:animEffect transition="in" filter="fade">
                                      <p:cBhvr>
                                        <p:cTn id="182" dur="1000"/>
                                        <p:tgtEl>
                                          <p:spTgt spid="29"/>
                                        </p:tgtEl>
                                      </p:cBhvr>
                                    </p:animEffect>
                                    <p:anim calcmode="lin" valueType="num">
                                      <p:cBhvr>
                                        <p:cTn id="183" dur="1000" fill="hold"/>
                                        <p:tgtEl>
                                          <p:spTgt spid="29"/>
                                        </p:tgtEl>
                                        <p:attrNameLst>
                                          <p:attrName>ppt_x</p:attrName>
                                        </p:attrNameLst>
                                      </p:cBhvr>
                                      <p:tavLst>
                                        <p:tav tm="0">
                                          <p:val>
                                            <p:strVal val="#ppt_x"/>
                                          </p:val>
                                        </p:tav>
                                        <p:tav tm="100000">
                                          <p:val>
                                            <p:strVal val="#ppt_x"/>
                                          </p:val>
                                        </p:tav>
                                      </p:tavLst>
                                    </p:anim>
                                    <p:anim calcmode="lin" valueType="num">
                                      <p:cBhvr>
                                        <p:cTn id="184"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42" presetClass="exit" presetSubtype="0" fill="hold" nodeType="clickEffect">
                                  <p:stCondLst>
                                    <p:cond delay="0"/>
                                  </p:stCondLst>
                                  <p:childTnLst>
                                    <p:animEffect transition="out" filter="fade">
                                      <p:cBhvr>
                                        <p:cTn id="188" dur="1000"/>
                                        <p:tgtEl>
                                          <p:spTgt spid="29"/>
                                        </p:tgtEl>
                                      </p:cBhvr>
                                    </p:animEffect>
                                    <p:anim calcmode="lin" valueType="num">
                                      <p:cBhvr>
                                        <p:cTn id="189" dur="1000"/>
                                        <p:tgtEl>
                                          <p:spTgt spid="29"/>
                                        </p:tgtEl>
                                        <p:attrNameLst>
                                          <p:attrName>ppt_x</p:attrName>
                                        </p:attrNameLst>
                                      </p:cBhvr>
                                      <p:tavLst>
                                        <p:tav tm="0">
                                          <p:val>
                                            <p:strVal val="ppt_x"/>
                                          </p:val>
                                        </p:tav>
                                        <p:tav tm="100000">
                                          <p:val>
                                            <p:strVal val="ppt_x"/>
                                          </p:val>
                                        </p:tav>
                                      </p:tavLst>
                                    </p:anim>
                                    <p:anim calcmode="lin" valueType="num">
                                      <p:cBhvr>
                                        <p:cTn id="190" dur="1000"/>
                                        <p:tgtEl>
                                          <p:spTgt spid="29"/>
                                        </p:tgtEl>
                                        <p:attrNameLst>
                                          <p:attrName>ppt_y</p:attrName>
                                        </p:attrNameLst>
                                      </p:cBhvr>
                                      <p:tavLst>
                                        <p:tav tm="0">
                                          <p:val>
                                            <p:strVal val="ppt_y"/>
                                          </p:val>
                                        </p:tav>
                                        <p:tav tm="100000">
                                          <p:val>
                                            <p:strVal val="ppt_y+.1"/>
                                          </p:val>
                                        </p:tav>
                                      </p:tavLst>
                                    </p:anim>
                                    <p:set>
                                      <p:cBhvr>
                                        <p:cTn id="191" dur="1" fill="hold">
                                          <p:stCondLst>
                                            <p:cond delay="999"/>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1078"/>
            <a:ext cx="11769213" cy="1426377"/>
          </a:xfrm>
        </p:spPr>
        <p:txBody>
          <a:bodyPr>
            <a:normAutofit fontScale="90000"/>
          </a:bodyPr>
          <a:lstStyle/>
          <a:p>
            <a:pPr algn="ctr"/>
            <a:r>
              <a:rPr lang="en-US" sz="5400" dirty="0" smtClean="0">
                <a:latin typeface="Arial" panose="020B0604020202020204" pitchFamily="34" charset="0"/>
                <a:cs typeface="Arial" panose="020B0604020202020204" pitchFamily="34" charset="0"/>
              </a:rPr>
              <a:t>Well drilling rig operator </a:t>
            </a:r>
            <a:br>
              <a:rPr lang="en-US" sz="5400" dirty="0" smtClean="0">
                <a:latin typeface="Arial" panose="020B0604020202020204" pitchFamily="34" charset="0"/>
                <a:cs typeface="Arial" panose="020B0604020202020204" pitchFamily="34" charset="0"/>
              </a:rPr>
            </a:br>
            <a:r>
              <a:rPr lang="en-US" sz="5400" dirty="0" smtClean="0">
                <a:latin typeface="Arial" panose="020B0604020202020204" pitchFamily="34" charset="0"/>
                <a:cs typeface="Arial" panose="020B0604020202020204" pitchFamily="34" charset="0"/>
              </a:rPr>
              <a:t>instructions</a:t>
            </a:r>
            <a:endParaRPr lang="en-US" sz="5400" dirty="0">
              <a:latin typeface="Arial" panose="020B0604020202020204" pitchFamily="34" charset="0"/>
              <a:cs typeface="Arial" panose="020B0604020202020204" pitchFamily="34" charset="0"/>
            </a:endParaRPr>
          </a:p>
        </p:txBody>
      </p:sp>
      <p:sp>
        <p:nvSpPr>
          <p:cNvPr id="5" name="TextBox 4"/>
          <p:cNvSpPr txBox="1"/>
          <p:nvPr/>
        </p:nvSpPr>
        <p:spPr>
          <a:xfrm>
            <a:off x="0" y="5837208"/>
            <a:ext cx="12192000" cy="954107"/>
          </a:xfrm>
          <a:prstGeom prst="rect">
            <a:avLst/>
          </a:prstGeom>
          <a:solidFill>
            <a:schemeClr val="tx1"/>
          </a:solidFill>
        </p:spPr>
        <p:txBody>
          <a:bodyPr wrap="square" rtlCol="0">
            <a:spAutoFit/>
          </a:bodyPr>
          <a:lstStyle/>
          <a:p>
            <a:pPr algn="ctr"/>
            <a:r>
              <a:rPr lang="en-US" sz="2800" b="1" dirty="0" smtClean="0">
                <a:solidFill>
                  <a:schemeClr val="tx2">
                    <a:lumMod val="75000"/>
                  </a:schemeClr>
                </a:solidFill>
                <a:latin typeface="Arial" panose="020B0604020202020204" pitchFamily="34" charset="0"/>
                <a:cs typeface="Arial" panose="020B0604020202020204" pitchFamily="34" charset="0"/>
              </a:rPr>
              <a:t>Carry the total Allocated Property Value by county and school district to the CAB-03’s</a:t>
            </a:r>
          </a:p>
        </p:txBody>
      </p:sp>
      <p:pic>
        <p:nvPicPr>
          <p:cNvPr id="3" name="Picture 2"/>
          <p:cNvPicPr>
            <a:picLocks noChangeAspect="1"/>
          </p:cNvPicPr>
          <p:nvPr/>
        </p:nvPicPr>
        <p:blipFill>
          <a:blip r:embed="rId2"/>
          <a:stretch>
            <a:fillRect/>
          </a:stretch>
        </p:blipFill>
        <p:spPr>
          <a:xfrm>
            <a:off x="4446484" y="1758969"/>
            <a:ext cx="3299032" cy="4006724"/>
          </a:xfrm>
          <a:prstGeom prst="rect">
            <a:avLst/>
          </a:prstGeom>
        </p:spPr>
      </p:pic>
    </p:spTree>
    <p:extLst>
      <p:ext uri="{BB962C8B-B14F-4D97-AF65-F5344CB8AC3E}">
        <p14:creationId xmlns:p14="http://schemas.microsoft.com/office/powerpoint/2010/main" val="26488003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1078"/>
            <a:ext cx="11769213" cy="826317"/>
          </a:xfrm>
        </p:spPr>
        <p:txBody>
          <a:bodyPr>
            <a:normAutofit fontScale="90000"/>
          </a:bodyPr>
          <a:lstStyle/>
          <a:p>
            <a:pPr algn="ctr"/>
            <a:r>
              <a:rPr lang="en-US" sz="5400" dirty="0" smtClean="0">
                <a:latin typeface="Arial" panose="020B0604020202020204" pitchFamily="34" charset="0"/>
                <a:cs typeface="Arial" panose="020B0604020202020204" pitchFamily="34" charset="0"/>
              </a:rPr>
              <a:t>Summary</a:t>
            </a:r>
            <a:endParaRPr lang="en-US" sz="54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7175157" y="1281173"/>
            <a:ext cx="4236199" cy="5144928"/>
          </a:xfrm>
          <a:prstGeom prst="rect">
            <a:avLst/>
          </a:prstGeom>
        </p:spPr>
      </p:pic>
      <p:pic>
        <p:nvPicPr>
          <p:cNvPr id="4" name="Picture 3"/>
          <p:cNvPicPr>
            <a:picLocks noChangeAspect="1"/>
          </p:cNvPicPr>
          <p:nvPr/>
        </p:nvPicPr>
        <p:blipFill>
          <a:blip r:embed="rId3"/>
          <a:stretch>
            <a:fillRect/>
          </a:stretch>
        </p:blipFill>
        <p:spPr>
          <a:xfrm>
            <a:off x="663162" y="1281173"/>
            <a:ext cx="4180686" cy="5185529"/>
          </a:xfrm>
          <a:prstGeom prst="rect">
            <a:avLst/>
          </a:prstGeom>
        </p:spPr>
      </p:pic>
    </p:spTree>
    <p:extLst>
      <p:ext uri="{BB962C8B-B14F-4D97-AF65-F5344CB8AC3E}">
        <p14:creationId xmlns:p14="http://schemas.microsoft.com/office/powerpoint/2010/main" val="25833402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1226" y="211578"/>
            <a:ext cx="5613400" cy="2492990"/>
          </a:xfrm>
          <a:prstGeom prst="rect">
            <a:avLst/>
          </a:prstGeom>
          <a:solidFill>
            <a:schemeClr val="tx2">
              <a:lumMod val="50000"/>
            </a:schemeClr>
          </a:solidFill>
        </p:spPr>
        <p:txBody>
          <a:bodyPr wrap="square" rtlCol="0">
            <a:spAutoFit/>
          </a:bodyPr>
          <a:lstStyle/>
          <a:p>
            <a:pPr algn="ctr"/>
            <a:r>
              <a:rPr lang="en-US" sz="1600" b="1" u="sng" dirty="0" smtClean="0">
                <a:latin typeface="Arial" panose="020B0604020202020204" pitchFamily="34" charset="0"/>
                <a:cs typeface="Arial" panose="020B0604020202020204" pitchFamily="34" charset="0"/>
              </a:rPr>
              <a:t>Bucket 1</a:t>
            </a:r>
          </a:p>
          <a:p>
            <a:pPr algn="ctr"/>
            <a:endParaRPr lang="en-US" sz="900" b="1" u="sng"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Production Equipment Ad Valorem Tax - § 7-34-1 </a:t>
            </a:r>
            <a:r>
              <a:rPr lang="en-US" sz="1400" b="1" i="1" dirty="0" smtClean="0">
                <a:latin typeface="Arial" panose="020B0604020202020204" pitchFamily="34" charset="0"/>
                <a:cs typeface="Arial" panose="020B0604020202020204" pitchFamily="34" charset="0"/>
              </a:rPr>
              <a:t>et seq</a:t>
            </a:r>
            <a:r>
              <a:rPr lang="en-US" sz="1400" b="1" dirty="0" smtClean="0">
                <a:latin typeface="Arial" panose="020B0604020202020204" pitchFamily="34" charset="0"/>
                <a:cs typeface="Arial" panose="020B0604020202020204" pitchFamily="34" charset="0"/>
              </a:rPr>
              <a:t>.</a:t>
            </a:r>
          </a:p>
          <a:p>
            <a:pPr algn="ctr"/>
            <a:endParaRPr lang="en-US" sz="1200" b="1" dirty="0" smtClean="0">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en-US" sz="1200" dirty="0" smtClean="0">
                <a:latin typeface="Arial" panose="020B0604020202020204" pitchFamily="34" charset="0"/>
                <a:cs typeface="Arial" panose="020B0604020202020204" pitchFamily="34" charset="0"/>
              </a:rPr>
              <a:t>“Equipment” is wells and non mobile equipment used at a production unit in connection with severance, treatment or storage of production unit products. § 7-34-2 (G).</a:t>
            </a:r>
          </a:p>
          <a:p>
            <a:pPr marL="171450" indent="-171450" algn="just">
              <a:buFont typeface="Arial" panose="020B0604020202020204" pitchFamily="34" charset="0"/>
              <a:buChar char="•"/>
            </a:pPr>
            <a:endParaRPr lang="en-US" sz="1050" dirty="0" smtClean="0">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en-US" sz="1200" dirty="0" smtClean="0">
                <a:latin typeface="Arial" panose="020B0604020202020204" pitchFamily="34" charset="0"/>
                <a:cs typeface="Arial" panose="020B0604020202020204" pitchFamily="34" charset="0"/>
              </a:rPr>
              <a:t>If  the property meets this definition, it is </a:t>
            </a:r>
            <a:r>
              <a:rPr lang="en-US" sz="1200" u="sng" dirty="0" smtClean="0">
                <a:latin typeface="Arial" panose="020B0604020202020204" pitchFamily="34" charset="0"/>
                <a:cs typeface="Arial" panose="020B0604020202020204" pitchFamily="34" charset="0"/>
              </a:rPr>
              <a:t>not valued for the property taxation purposes AT ALL</a:t>
            </a:r>
            <a:r>
              <a:rPr lang="en-US" sz="1200" dirty="0" smtClean="0">
                <a:latin typeface="Arial" panose="020B0604020202020204" pitchFamily="34" charset="0"/>
                <a:cs typeface="Arial" panose="020B0604020202020204" pitchFamily="34" charset="0"/>
              </a:rPr>
              <a:t>. §§ 7-36-7 (B) (2), 7-34-5.</a:t>
            </a:r>
          </a:p>
          <a:p>
            <a:pPr marL="171450" indent="-171450" algn="just">
              <a:buFont typeface="Arial" panose="020B0604020202020204" pitchFamily="34" charset="0"/>
              <a:buChar char="•"/>
            </a:pPr>
            <a:endParaRPr lang="en-US" sz="1050" dirty="0" smtClean="0">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en-US" sz="1200" dirty="0" smtClean="0">
                <a:latin typeface="Arial" panose="020B0604020202020204" pitchFamily="34" charset="0"/>
                <a:cs typeface="Arial" panose="020B0604020202020204" pitchFamily="34" charset="0"/>
              </a:rPr>
              <a:t>Mill rates established by DFA apply to the value of the product severed as proxy for equipment valuation.</a:t>
            </a:r>
            <a:endParaRPr lang="en-US" sz="1200" b="1" dirty="0">
              <a:latin typeface="Arial" panose="020B0604020202020204" pitchFamily="34" charset="0"/>
              <a:cs typeface="Arial" panose="020B0604020202020204" pitchFamily="34" charset="0"/>
            </a:endParaRPr>
          </a:p>
        </p:txBody>
      </p:sp>
      <p:sp>
        <p:nvSpPr>
          <p:cNvPr id="6" name="TextBox 5"/>
          <p:cNvSpPr txBox="1"/>
          <p:nvPr/>
        </p:nvSpPr>
        <p:spPr>
          <a:xfrm>
            <a:off x="221226" y="2946207"/>
            <a:ext cx="5613400" cy="3754874"/>
          </a:xfrm>
          <a:prstGeom prst="rect">
            <a:avLst/>
          </a:prstGeom>
          <a:solidFill>
            <a:schemeClr val="tx1"/>
          </a:solidFill>
        </p:spPr>
        <p:txBody>
          <a:bodyPr wrap="square" rtlCol="0">
            <a:spAutoFit/>
          </a:bodyPr>
          <a:lstStyle/>
          <a:p>
            <a:pPr algn="ctr"/>
            <a:r>
              <a:rPr lang="en-US" sz="1600" b="1" u="sng" dirty="0">
                <a:solidFill>
                  <a:schemeClr val="tx2">
                    <a:lumMod val="75000"/>
                  </a:schemeClr>
                </a:solidFill>
                <a:latin typeface="Arial" panose="020B0604020202020204" pitchFamily="34" charset="0"/>
                <a:cs typeface="Arial" panose="020B0604020202020204" pitchFamily="34" charset="0"/>
              </a:rPr>
              <a:t>Bucket </a:t>
            </a:r>
            <a:r>
              <a:rPr lang="en-US" sz="1600" b="1" u="sng" dirty="0" smtClean="0">
                <a:solidFill>
                  <a:schemeClr val="tx2">
                    <a:lumMod val="75000"/>
                  </a:schemeClr>
                </a:solidFill>
                <a:latin typeface="Arial" panose="020B0604020202020204" pitchFamily="34" charset="0"/>
                <a:cs typeface="Arial" panose="020B0604020202020204" pitchFamily="34" charset="0"/>
              </a:rPr>
              <a:t>2</a:t>
            </a:r>
            <a:endParaRPr lang="en-US" sz="1600" b="1" u="sng" dirty="0">
              <a:solidFill>
                <a:schemeClr val="tx2">
                  <a:lumMod val="75000"/>
                </a:schemeClr>
              </a:solidFill>
              <a:latin typeface="Arial" panose="020B0604020202020204" pitchFamily="34" charset="0"/>
              <a:cs typeface="Arial" panose="020B0604020202020204" pitchFamily="34" charset="0"/>
            </a:endParaRPr>
          </a:p>
          <a:p>
            <a:endParaRPr lang="en-US" sz="1050" b="1" dirty="0" smtClean="0">
              <a:solidFill>
                <a:schemeClr val="tx2">
                  <a:lumMod val="75000"/>
                </a:schemeClr>
              </a:solidFill>
              <a:latin typeface="Arial" panose="020B0604020202020204" pitchFamily="34" charset="0"/>
              <a:cs typeface="Arial" panose="020B0604020202020204" pitchFamily="34" charset="0"/>
            </a:endParaRPr>
          </a:p>
          <a:p>
            <a:pPr algn="ctr"/>
            <a:r>
              <a:rPr lang="en-US" sz="1400" b="1" dirty="0" smtClean="0">
                <a:solidFill>
                  <a:schemeClr val="tx2">
                    <a:lumMod val="75000"/>
                  </a:schemeClr>
                </a:solidFill>
                <a:latin typeface="Arial" panose="020B0604020202020204" pitchFamily="34" charset="0"/>
                <a:cs typeface="Arial" panose="020B0604020202020204" pitchFamily="34" charset="0"/>
              </a:rPr>
              <a:t>State (Centrally) Assessed Pipeline Property - §§ 7-36-2, 7-36-27</a:t>
            </a:r>
          </a:p>
          <a:p>
            <a:pPr algn="ctr"/>
            <a:endParaRPr lang="en-US" sz="1050" b="1" dirty="0">
              <a:solidFill>
                <a:schemeClr val="tx2">
                  <a:lumMod val="75000"/>
                </a:schemeClr>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sz="1400" b="1" dirty="0" smtClean="0">
                <a:solidFill>
                  <a:schemeClr val="tx2">
                    <a:lumMod val="75000"/>
                  </a:schemeClr>
                </a:solidFill>
                <a:latin typeface="Arial" panose="020B0604020202020204" pitchFamily="34" charset="0"/>
                <a:cs typeface="Arial" panose="020B0604020202020204" pitchFamily="34" charset="0"/>
              </a:rPr>
              <a:t>TRD has responsibility for valuing all property that is subject to valuation and that is “used in a pipeline business.”</a:t>
            </a:r>
          </a:p>
          <a:p>
            <a:pPr marL="285750" indent="-285750" algn="just">
              <a:buFont typeface="Arial" panose="020B0604020202020204" pitchFamily="34" charset="0"/>
              <a:buChar char="•"/>
            </a:pPr>
            <a:r>
              <a:rPr lang="en-US" sz="1400" b="1" dirty="0" smtClean="0">
                <a:solidFill>
                  <a:schemeClr val="tx2">
                    <a:lumMod val="75000"/>
                  </a:schemeClr>
                </a:solidFill>
                <a:latin typeface="Arial" panose="020B0604020202020204" pitchFamily="34" charset="0"/>
                <a:cs typeface="Arial" panose="020B0604020202020204" pitchFamily="34" charset="0"/>
              </a:rPr>
              <a:t>Pipeline is all pipe and appurtenances used in a gathering, transmission, or distribution business, except in-plant pipeline, direct customer distribution line, and small sales meters. § 7-36-27 (B)(8).</a:t>
            </a:r>
          </a:p>
          <a:p>
            <a:pPr marL="285750" indent="-285750" algn="just">
              <a:buFont typeface="Arial" panose="020B0604020202020204" pitchFamily="34" charset="0"/>
              <a:buChar char="•"/>
            </a:pPr>
            <a:r>
              <a:rPr lang="en-US" sz="1400" b="1" dirty="0" smtClean="0">
                <a:solidFill>
                  <a:schemeClr val="tx2">
                    <a:lumMod val="75000"/>
                  </a:schemeClr>
                </a:solidFill>
                <a:latin typeface="Arial" panose="020B0604020202020204" pitchFamily="34" charset="0"/>
                <a:cs typeface="Arial" panose="020B0604020202020204" pitchFamily="34" charset="0"/>
              </a:rPr>
              <a:t>Valuation method:</a:t>
            </a:r>
          </a:p>
          <a:p>
            <a:pPr marL="742950" lvl="1" indent="-285750" algn="just">
              <a:buFont typeface="Arial" panose="020B0604020202020204" pitchFamily="34" charset="0"/>
              <a:buChar char="•"/>
            </a:pPr>
            <a:r>
              <a:rPr lang="en-US" sz="1050" b="1" dirty="0" smtClean="0">
                <a:solidFill>
                  <a:schemeClr val="tx2">
                    <a:lumMod val="75000"/>
                  </a:schemeClr>
                </a:solidFill>
                <a:latin typeface="Arial" panose="020B0604020202020204" pitchFamily="34" charset="0"/>
                <a:cs typeface="Arial" panose="020B0604020202020204" pitchFamily="34" charset="0"/>
              </a:rPr>
              <a:t>Small sales meters – per schedule set by TRD, which is based on average acquisition cost less average accumulated depreciation.</a:t>
            </a:r>
          </a:p>
          <a:p>
            <a:pPr marL="742950" lvl="1" indent="-285750" algn="just">
              <a:buFont typeface="Arial" panose="020B0604020202020204" pitchFamily="34" charset="0"/>
              <a:buChar char="•"/>
            </a:pPr>
            <a:r>
              <a:rPr lang="en-US" sz="1050" b="1" dirty="0" smtClean="0">
                <a:solidFill>
                  <a:schemeClr val="tx2">
                    <a:lumMod val="75000"/>
                  </a:schemeClr>
                </a:solidFill>
                <a:latin typeface="Arial" panose="020B0604020202020204" pitchFamily="34" charset="0"/>
                <a:cs typeface="Arial" panose="020B0604020202020204" pitchFamily="34" charset="0"/>
              </a:rPr>
              <a:t>Pipeline – acquisition cost less depreciation less other justifiable factors with a valuation floor of not &lt; 20% of acquisition cost</a:t>
            </a:r>
          </a:p>
          <a:p>
            <a:pPr marL="742950" lvl="1" indent="-285750" algn="just">
              <a:buFont typeface="Arial" panose="020B0604020202020204" pitchFamily="34" charset="0"/>
              <a:buChar char="•"/>
            </a:pPr>
            <a:r>
              <a:rPr lang="en-US" sz="1050" b="1" dirty="0" smtClean="0">
                <a:solidFill>
                  <a:schemeClr val="tx2">
                    <a:lumMod val="75000"/>
                  </a:schemeClr>
                </a:solidFill>
                <a:latin typeface="Arial" panose="020B0604020202020204" pitchFamily="34" charset="0"/>
                <a:cs typeface="Arial" panose="020B0604020202020204" pitchFamily="34" charset="0"/>
              </a:rPr>
              <a:t>Construction-work-in-progress (the total balances of work orders for construction/installation on the last day of the previous year) – 50% of the amount expended and entered on the accounting records of taxpayer as of 12/31 of the previous year.</a:t>
            </a:r>
            <a:endParaRPr lang="en-US" sz="1200" b="1" dirty="0">
              <a:solidFill>
                <a:schemeClr val="tx2">
                  <a:lumMod val="75000"/>
                </a:schemeClr>
              </a:solidFill>
              <a:latin typeface="Arial" panose="020B0604020202020204" pitchFamily="34" charset="0"/>
              <a:cs typeface="Arial" panose="020B0604020202020204" pitchFamily="34" charset="0"/>
            </a:endParaRPr>
          </a:p>
        </p:txBody>
      </p:sp>
      <p:sp>
        <p:nvSpPr>
          <p:cNvPr id="7" name="TextBox 6"/>
          <p:cNvSpPr txBox="1"/>
          <p:nvPr/>
        </p:nvSpPr>
        <p:spPr>
          <a:xfrm>
            <a:off x="6253018" y="211578"/>
            <a:ext cx="5708937" cy="2369880"/>
          </a:xfrm>
          <a:prstGeom prst="rect">
            <a:avLst/>
          </a:prstGeom>
          <a:solidFill>
            <a:schemeClr val="tx1"/>
          </a:solidFill>
        </p:spPr>
        <p:txBody>
          <a:bodyPr wrap="square" rtlCol="0">
            <a:spAutoFit/>
          </a:bodyPr>
          <a:lstStyle/>
          <a:p>
            <a:pPr algn="ctr"/>
            <a:r>
              <a:rPr lang="en-US" sz="1600" b="1" u="sng" dirty="0">
                <a:solidFill>
                  <a:schemeClr val="tx2">
                    <a:lumMod val="75000"/>
                  </a:schemeClr>
                </a:solidFill>
                <a:latin typeface="Arial" panose="020B0604020202020204" pitchFamily="34" charset="0"/>
                <a:cs typeface="Arial" panose="020B0604020202020204" pitchFamily="34" charset="0"/>
              </a:rPr>
              <a:t>Bucket </a:t>
            </a:r>
            <a:r>
              <a:rPr lang="en-US" sz="1600" b="1" u="sng" dirty="0" smtClean="0">
                <a:solidFill>
                  <a:schemeClr val="tx2">
                    <a:lumMod val="75000"/>
                  </a:schemeClr>
                </a:solidFill>
                <a:latin typeface="Arial" panose="020B0604020202020204" pitchFamily="34" charset="0"/>
                <a:cs typeface="Arial" panose="020B0604020202020204" pitchFamily="34" charset="0"/>
              </a:rPr>
              <a:t>3</a:t>
            </a:r>
            <a:endParaRPr lang="en-US" sz="1600" b="1" u="sng" dirty="0">
              <a:solidFill>
                <a:schemeClr val="tx2">
                  <a:lumMod val="75000"/>
                </a:schemeClr>
              </a:solidFill>
              <a:latin typeface="Arial" panose="020B0604020202020204" pitchFamily="34" charset="0"/>
              <a:cs typeface="Arial" panose="020B0604020202020204" pitchFamily="34" charset="0"/>
            </a:endParaRPr>
          </a:p>
          <a:p>
            <a:endParaRPr lang="en-US" sz="1200" b="1" dirty="0" smtClean="0">
              <a:solidFill>
                <a:schemeClr val="tx2">
                  <a:lumMod val="75000"/>
                </a:schemeClr>
              </a:solidFill>
              <a:latin typeface="Arial" panose="020B0604020202020204" pitchFamily="34" charset="0"/>
              <a:cs typeface="Arial" panose="020B0604020202020204" pitchFamily="34" charset="0"/>
            </a:endParaRPr>
          </a:p>
          <a:p>
            <a:pPr algn="ctr"/>
            <a:r>
              <a:rPr lang="en-US" sz="1200" b="1" dirty="0" smtClean="0">
                <a:solidFill>
                  <a:schemeClr val="tx2">
                    <a:lumMod val="75000"/>
                  </a:schemeClr>
                </a:solidFill>
                <a:latin typeface="Arial" panose="020B0604020202020204" pitchFamily="34" charset="0"/>
                <a:cs typeface="Arial" panose="020B0604020202020204" pitchFamily="34" charset="0"/>
              </a:rPr>
              <a:t>Locally Assessed Pipeline Property – NMAC 3.6.5.34(B)</a:t>
            </a:r>
          </a:p>
          <a:p>
            <a:pPr algn="ctr"/>
            <a:endParaRPr lang="en-US" sz="1200" b="1" dirty="0">
              <a:solidFill>
                <a:schemeClr val="tx2">
                  <a:lumMod val="75000"/>
                </a:schemeClr>
              </a:solidFill>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en-US" sz="1200" b="1" dirty="0" smtClean="0">
                <a:solidFill>
                  <a:schemeClr val="tx2">
                    <a:lumMod val="75000"/>
                  </a:schemeClr>
                </a:solidFill>
                <a:latin typeface="Arial" panose="020B0604020202020204" pitchFamily="34" charset="0"/>
                <a:cs typeface="Arial" panose="020B0604020202020204" pitchFamily="34" charset="0"/>
              </a:rPr>
              <a:t>This bucket contains pipeline, tanks, sales meters and plants that are </a:t>
            </a:r>
            <a:r>
              <a:rPr lang="en-US" sz="1200" b="1" u="sng" dirty="0" smtClean="0">
                <a:solidFill>
                  <a:schemeClr val="tx2">
                    <a:lumMod val="75000"/>
                  </a:schemeClr>
                </a:solidFill>
                <a:latin typeface="Arial" panose="020B0604020202020204" pitchFamily="34" charset="0"/>
                <a:cs typeface="Arial" panose="020B0604020202020204" pitchFamily="34" charset="0"/>
              </a:rPr>
              <a:t>not</a:t>
            </a:r>
            <a:endParaRPr lang="en-US" sz="1200" b="1" dirty="0">
              <a:solidFill>
                <a:schemeClr val="tx2">
                  <a:lumMod val="75000"/>
                </a:schemeClr>
              </a:solidFill>
              <a:latin typeface="Arial" panose="020B0604020202020204" pitchFamily="34" charset="0"/>
              <a:cs typeface="Arial" panose="020B0604020202020204" pitchFamily="34" charset="0"/>
            </a:endParaRPr>
          </a:p>
          <a:p>
            <a:pPr algn="just"/>
            <a:r>
              <a:rPr lang="en-US" sz="1200" b="1" dirty="0" smtClean="0">
                <a:solidFill>
                  <a:schemeClr val="tx2">
                    <a:lumMod val="75000"/>
                  </a:schemeClr>
                </a:solidFill>
                <a:latin typeface="Arial" panose="020B0604020202020204" pitchFamily="34" charset="0"/>
                <a:cs typeface="Arial" panose="020B0604020202020204" pitchFamily="34" charset="0"/>
              </a:rPr>
              <a:t>	(a) used in the conduct of pipeline business, (b) used in a public</a:t>
            </a:r>
          </a:p>
          <a:p>
            <a:pPr algn="just"/>
            <a:r>
              <a:rPr lang="en-US" sz="1200" b="1" dirty="0">
                <a:solidFill>
                  <a:schemeClr val="tx2">
                    <a:lumMod val="75000"/>
                  </a:schemeClr>
                </a:solidFill>
                <a:latin typeface="Arial" panose="020B0604020202020204" pitchFamily="34" charset="0"/>
                <a:cs typeface="Arial" panose="020B0604020202020204" pitchFamily="34" charset="0"/>
              </a:rPr>
              <a:t>	</a:t>
            </a:r>
            <a:r>
              <a:rPr lang="en-US" sz="1200" b="1" dirty="0" smtClean="0">
                <a:solidFill>
                  <a:schemeClr val="tx2">
                    <a:lumMod val="75000"/>
                  </a:schemeClr>
                </a:solidFill>
                <a:latin typeface="Arial" panose="020B0604020202020204" pitchFamily="34" charset="0"/>
                <a:cs typeface="Arial" panose="020B0604020202020204" pitchFamily="34" charset="0"/>
              </a:rPr>
              <a:t>utility, or (c) necessary to the proper functioning of either.</a:t>
            </a:r>
          </a:p>
          <a:p>
            <a:pPr algn="just"/>
            <a:endParaRPr lang="en-US" sz="1200" b="1" dirty="0" smtClean="0">
              <a:solidFill>
                <a:schemeClr val="tx2">
                  <a:lumMod val="75000"/>
                </a:schemeClr>
              </a:solidFill>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en-US" sz="1200" b="1" dirty="0" smtClean="0">
                <a:solidFill>
                  <a:schemeClr val="tx2">
                    <a:lumMod val="75000"/>
                  </a:schemeClr>
                </a:solidFill>
                <a:latin typeface="Arial" panose="020B0604020202020204" pitchFamily="34" charset="0"/>
                <a:cs typeface="Arial" panose="020B0604020202020204" pitchFamily="34" charset="0"/>
              </a:rPr>
              <a:t>This property is locally valued </a:t>
            </a:r>
            <a:r>
              <a:rPr lang="en-US" sz="1200" b="1" u="sng" dirty="0" smtClean="0">
                <a:solidFill>
                  <a:schemeClr val="tx2">
                    <a:lumMod val="75000"/>
                  </a:schemeClr>
                </a:solidFill>
                <a:latin typeface="Arial" panose="020B0604020202020204" pitchFamily="34" charset="0"/>
                <a:cs typeface="Arial" panose="020B0604020202020204" pitchFamily="34" charset="0"/>
              </a:rPr>
              <a:t>by the county assessors.</a:t>
            </a:r>
          </a:p>
          <a:p>
            <a:pPr marL="171450" indent="-171450" algn="just">
              <a:buFont typeface="Arial" panose="020B0604020202020204" pitchFamily="34" charset="0"/>
              <a:buChar char="•"/>
            </a:pPr>
            <a:endParaRPr lang="en-US" sz="1200" b="1" dirty="0" smtClean="0">
              <a:solidFill>
                <a:schemeClr val="tx2">
                  <a:lumMod val="75000"/>
                </a:schemeClr>
              </a:solidFill>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en-US" sz="1200" b="1" dirty="0" smtClean="0">
                <a:solidFill>
                  <a:schemeClr val="tx2">
                    <a:lumMod val="75000"/>
                  </a:schemeClr>
                </a:solidFill>
                <a:latin typeface="Arial" panose="020B0604020202020204" pitchFamily="34" charset="0"/>
                <a:cs typeface="Arial" panose="020B0604020202020204" pitchFamily="34" charset="0"/>
              </a:rPr>
              <a:t>Property in this bucket is </a:t>
            </a:r>
            <a:r>
              <a:rPr lang="en-US" sz="1200" b="1" u="sng" dirty="0" smtClean="0">
                <a:solidFill>
                  <a:schemeClr val="tx2">
                    <a:lumMod val="75000"/>
                  </a:schemeClr>
                </a:solidFill>
                <a:latin typeface="Arial" panose="020B0604020202020204" pitchFamily="34" charset="0"/>
                <a:cs typeface="Arial" panose="020B0604020202020204" pitchFamily="34" charset="0"/>
              </a:rPr>
              <a:t>valued under the same statutory methodology</a:t>
            </a:r>
            <a:r>
              <a:rPr lang="en-US" sz="1200" b="1" dirty="0" smtClean="0">
                <a:solidFill>
                  <a:schemeClr val="tx2">
                    <a:lumMod val="75000"/>
                  </a:schemeClr>
                </a:solidFill>
                <a:latin typeface="Arial" panose="020B0604020202020204" pitchFamily="34" charset="0"/>
                <a:cs typeface="Arial" panose="020B0604020202020204" pitchFamily="34" charset="0"/>
              </a:rPr>
              <a:t> as Bucket 2, state (centrally) assessed pipeline property. </a:t>
            </a:r>
          </a:p>
        </p:txBody>
      </p:sp>
      <p:sp>
        <p:nvSpPr>
          <p:cNvPr id="8" name="TextBox 7"/>
          <p:cNvSpPr txBox="1"/>
          <p:nvPr/>
        </p:nvSpPr>
        <p:spPr>
          <a:xfrm>
            <a:off x="6253018" y="2946207"/>
            <a:ext cx="5708937" cy="3662541"/>
          </a:xfrm>
          <a:prstGeom prst="rect">
            <a:avLst/>
          </a:prstGeom>
          <a:solidFill>
            <a:schemeClr val="tx2">
              <a:lumMod val="50000"/>
            </a:schemeClr>
          </a:solidFill>
        </p:spPr>
        <p:txBody>
          <a:bodyPr wrap="square" rtlCol="0">
            <a:spAutoFit/>
          </a:bodyPr>
          <a:lstStyle/>
          <a:p>
            <a:pPr algn="ctr"/>
            <a:r>
              <a:rPr lang="en-US" sz="1600" b="1" u="sng" dirty="0">
                <a:latin typeface="Arial" panose="020B0604020202020204" pitchFamily="34" charset="0"/>
                <a:cs typeface="Arial" panose="020B0604020202020204" pitchFamily="34" charset="0"/>
              </a:rPr>
              <a:t>Bucket </a:t>
            </a:r>
            <a:r>
              <a:rPr lang="en-US" sz="1600" b="1" u="sng" dirty="0" smtClean="0">
                <a:latin typeface="Arial" panose="020B0604020202020204" pitchFamily="34" charset="0"/>
                <a:cs typeface="Arial" panose="020B0604020202020204" pitchFamily="34" charset="0"/>
              </a:rPr>
              <a:t>4</a:t>
            </a:r>
            <a:endParaRPr lang="en-US" sz="1600" b="1" u="sng" dirty="0">
              <a:latin typeface="Arial" panose="020B0604020202020204" pitchFamily="34" charset="0"/>
              <a:cs typeface="Arial" panose="020B0604020202020204" pitchFamily="34" charset="0"/>
            </a:endParaRPr>
          </a:p>
          <a:p>
            <a:endParaRPr lang="en-US" sz="1200" b="1" dirty="0" smtClean="0">
              <a:solidFill>
                <a:schemeClr val="tx2">
                  <a:lumMod val="75000"/>
                </a:schemeClr>
              </a:solidFill>
              <a:latin typeface="Arial" panose="020B0604020202020204" pitchFamily="34" charset="0"/>
              <a:cs typeface="Arial" panose="020B0604020202020204" pitchFamily="34" charset="0"/>
            </a:endParaRPr>
          </a:p>
          <a:p>
            <a:pPr algn="ctr"/>
            <a:r>
              <a:rPr lang="en-US" sz="1200" b="1" dirty="0" smtClean="0">
                <a:latin typeface="Arial" panose="020B0604020202020204" pitchFamily="34" charset="0"/>
                <a:cs typeface="Arial" panose="020B0604020202020204" pitchFamily="34" charset="0"/>
              </a:rPr>
              <a:t>Other Locally &amp; State (Centrally) Assessed Commercial/Industrial Property Used by the Oil &amp; Gas Businesses - § 7-36-33</a:t>
            </a:r>
          </a:p>
          <a:p>
            <a:pPr algn="ctr"/>
            <a:endParaRPr lang="en-US" sz="12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b="1" dirty="0" smtClean="0">
                <a:latin typeface="Arial" panose="020B0604020202020204" pitchFamily="34" charset="0"/>
                <a:cs typeface="Arial" panose="020B0604020202020204" pitchFamily="34" charset="0"/>
              </a:rPr>
              <a:t> This bucket </a:t>
            </a:r>
            <a:r>
              <a:rPr lang="en-US" sz="1200" b="1" u="sng" dirty="0" smtClean="0">
                <a:latin typeface="Arial" panose="020B0604020202020204" pitchFamily="34" charset="0"/>
                <a:cs typeface="Arial" panose="020B0604020202020204" pitchFamily="34" charset="0"/>
              </a:rPr>
              <a:t>does not</a:t>
            </a:r>
            <a:r>
              <a:rPr lang="en-US" sz="1200" b="1" dirty="0" smtClean="0">
                <a:latin typeface="Arial" panose="020B0604020202020204" pitchFamily="34" charset="0"/>
                <a:cs typeface="Arial" panose="020B0604020202020204" pitchFamily="34" charset="0"/>
              </a:rPr>
              <a:t> include: (a) “equipment” that falls into Bucket 1; or (b) property valued under 7-36-27 (Buckets 2/3).</a:t>
            </a:r>
          </a:p>
          <a:p>
            <a:pPr marL="171450" indent="-171450">
              <a:buFont typeface="Arial" panose="020B0604020202020204" pitchFamily="34" charset="0"/>
              <a:buChar char="•"/>
            </a:pPr>
            <a:r>
              <a:rPr lang="en-US" sz="1200" b="1" dirty="0" smtClean="0">
                <a:latin typeface="Arial" panose="020B0604020202020204" pitchFamily="34" charset="0"/>
                <a:cs typeface="Arial" panose="020B0604020202020204" pitchFamily="34" charset="0"/>
              </a:rPr>
              <a:t>This property can be valued locally by the county assessors &amp; by the State (</a:t>
            </a:r>
            <a:r>
              <a:rPr lang="en-US" sz="1200" b="1" dirty="0">
                <a:latin typeface="Arial" panose="020B0604020202020204" pitchFamily="34" charset="0"/>
                <a:cs typeface="Arial" panose="020B0604020202020204" pitchFamily="34" charset="0"/>
              </a:rPr>
              <a:t>C</a:t>
            </a:r>
            <a:r>
              <a:rPr lang="en-US" sz="1200" b="1" dirty="0" smtClean="0">
                <a:latin typeface="Arial" panose="020B0604020202020204" pitchFamily="34" charset="0"/>
                <a:cs typeface="Arial" panose="020B0604020202020204" pitchFamily="34" charset="0"/>
              </a:rPr>
              <a:t>entrally) Assessed Property Bureau.</a:t>
            </a:r>
          </a:p>
          <a:p>
            <a:pPr marL="171450" indent="-171450">
              <a:buFont typeface="Arial" panose="020B0604020202020204" pitchFamily="34" charset="0"/>
              <a:buChar char="•"/>
            </a:pPr>
            <a:r>
              <a:rPr lang="en-US" sz="1200" b="1" dirty="0" smtClean="0">
                <a:latin typeface="Arial" panose="020B0604020202020204" pitchFamily="34" charset="0"/>
                <a:cs typeface="Arial" panose="020B0604020202020204" pitchFamily="34" charset="0"/>
              </a:rPr>
              <a:t>General Valuation Method: acquisition cost less depreciation and other justifiable factors with a floor of not &lt; 12.5 % of acquisition cost.</a:t>
            </a:r>
          </a:p>
          <a:p>
            <a:pPr marL="171450" indent="-171450">
              <a:buFont typeface="Arial" panose="020B0604020202020204" pitchFamily="34" charset="0"/>
              <a:buChar char="•"/>
            </a:pPr>
            <a:r>
              <a:rPr lang="en-US" sz="1200" b="1" dirty="0" smtClean="0">
                <a:latin typeface="Arial" panose="020B0604020202020204" pitchFamily="34" charset="0"/>
                <a:cs typeface="Arial" panose="020B0604020202020204" pitchFamily="34" charset="0"/>
              </a:rPr>
              <a:t>Construction-work-in-progress: 50% of the amount expended as of 12/31 of the previous year.</a:t>
            </a:r>
          </a:p>
          <a:p>
            <a:pPr marL="171450" indent="-171450">
              <a:buFont typeface="Arial" panose="020B0604020202020204" pitchFamily="34" charset="0"/>
              <a:buChar char="•"/>
            </a:pPr>
            <a:r>
              <a:rPr lang="en-US" sz="1200" b="1" dirty="0" smtClean="0">
                <a:latin typeface="Arial" panose="020B0604020202020204" pitchFamily="34" charset="0"/>
                <a:cs typeface="Arial" panose="020B0604020202020204" pitchFamily="34" charset="0"/>
              </a:rPr>
              <a:t>Statute authorizes TRD to  establish schedules of value for like types of property and </a:t>
            </a:r>
            <a:r>
              <a:rPr lang="en-US" sz="1200" b="1" u="sng" dirty="0" smtClean="0">
                <a:latin typeface="Arial" panose="020B0604020202020204" pitchFamily="34" charset="0"/>
                <a:cs typeface="Arial" panose="020B0604020202020204" pitchFamily="34" charset="0"/>
              </a:rPr>
              <a:t>requires TRD to adopt schedules of value for drilling rigs and large off-highway construction equipment.</a:t>
            </a:r>
            <a:r>
              <a:rPr lang="en-US" sz="1200" b="1" dirty="0" smtClean="0">
                <a:latin typeface="Arial" panose="020B0604020202020204" pitchFamily="34" charset="0"/>
                <a:cs typeface="Arial" panose="020B0604020202020204" pitchFamily="34" charset="0"/>
              </a:rPr>
              <a:t>  All Multi-County Construction/Drilling and Out of State Construction/Drilling are valued by State (Centrally) Assessed Property Bureau.</a:t>
            </a:r>
          </a:p>
          <a:p>
            <a:pPr marL="171450" indent="-171450">
              <a:buFont typeface="Arial" panose="020B0604020202020204" pitchFamily="34" charset="0"/>
              <a:buChar char="•"/>
            </a:pPr>
            <a:r>
              <a:rPr lang="en-US" sz="1200" b="1" dirty="0" smtClean="0">
                <a:latin typeface="Arial" panose="020B0604020202020204" pitchFamily="34" charset="0"/>
                <a:cs typeface="Arial" panose="020B0604020202020204" pitchFamily="34" charset="0"/>
              </a:rPr>
              <a:t>NMAC § 3.6.5.40(D) values rigs by depth capacity.</a:t>
            </a:r>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66730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365" y="2240693"/>
            <a:ext cx="11769213" cy="1581666"/>
          </a:xfrm>
        </p:spPr>
        <p:txBody>
          <a:bodyPr>
            <a:noAutofit/>
          </a:bodyPr>
          <a:lstStyle/>
          <a:p>
            <a:pPr algn="ctr"/>
            <a:r>
              <a:rPr lang="en-US" sz="9600" dirty="0" smtClean="0">
                <a:latin typeface="Arial" panose="020B0604020202020204" pitchFamily="34" charset="0"/>
                <a:cs typeface="Arial" panose="020B0604020202020204" pitchFamily="34" charset="0"/>
              </a:rPr>
              <a:t>Questions?</a:t>
            </a:r>
            <a:endParaRPr lang="en-US" sz="9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4067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649" y="1"/>
            <a:ext cx="10058400" cy="1158240"/>
          </a:xfrm>
        </p:spPr>
        <p:txBody>
          <a:bodyPr>
            <a:normAutofit/>
          </a:bodyPr>
          <a:lstStyle/>
          <a:p>
            <a:pPr algn="ctr"/>
            <a:r>
              <a:rPr lang="en-US" sz="5400" dirty="0" smtClean="0">
                <a:latin typeface="Arial" panose="020B0604020202020204" pitchFamily="34" charset="0"/>
                <a:cs typeface="Arial" panose="020B0604020202020204" pitchFamily="34" charset="0"/>
              </a:rPr>
              <a:t>General information</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1400031" y="1158241"/>
            <a:ext cx="9051636" cy="5139869"/>
          </a:xfrm>
          <a:prstGeom prst="rect">
            <a:avLst/>
          </a:prstGeom>
          <a:solidFill>
            <a:schemeClr val="tx1"/>
          </a:solidFill>
        </p:spPr>
        <p:txBody>
          <a:bodyPr wrap="square" rtlCol="0">
            <a:spAutoFit/>
          </a:bodyPr>
          <a:lstStyle/>
          <a:p>
            <a:pPr algn="ctr"/>
            <a:r>
              <a:rPr lang="en-US" sz="2400" dirty="0" smtClean="0">
                <a:solidFill>
                  <a:schemeClr val="tx2">
                    <a:lumMod val="75000"/>
                  </a:schemeClr>
                </a:solidFill>
                <a:latin typeface="Arial" panose="020B0604020202020204" pitchFamily="34" charset="0"/>
                <a:cs typeface="Arial" panose="020B0604020202020204" pitchFamily="34" charset="0"/>
              </a:rPr>
              <a:t>Mail:</a:t>
            </a:r>
          </a:p>
          <a:p>
            <a:pPr algn="ctr"/>
            <a:endParaRPr lang="en-US" sz="2400" dirty="0" smtClean="0">
              <a:solidFill>
                <a:schemeClr val="tx2">
                  <a:lumMod val="75000"/>
                </a:schemeClr>
              </a:solidFill>
              <a:latin typeface="Arial" panose="020B0604020202020204" pitchFamily="34" charset="0"/>
              <a:cs typeface="Arial" panose="020B0604020202020204" pitchFamily="34" charset="0"/>
            </a:endParaRPr>
          </a:p>
          <a:p>
            <a:pPr algn="ctr"/>
            <a:r>
              <a:rPr lang="en-US" sz="2400" dirty="0" smtClean="0">
                <a:solidFill>
                  <a:schemeClr val="tx2">
                    <a:lumMod val="75000"/>
                  </a:schemeClr>
                </a:solidFill>
                <a:latin typeface="Arial" panose="020B0604020202020204" pitchFamily="34" charset="0"/>
                <a:cs typeface="Arial" panose="020B0604020202020204" pitchFamily="34" charset="0"/>
              </a:rPr>
              <a:t>NM Taxation &amp; Revenue Department</a:t>
            </a:r>
          </a:p>
          <a:p>
            <a:pPr algn="ctr"/>
            <a:r>
              <a:rPr lang="en-US" sz="2400" dirty="0" smtClean="0">
                <a:solidFill>
                  <a:schemeClr val="tx2">
                    <a:lumMod val="75000"/>
                  </a:schemeClr>
                </a:solidFill>
                <a:latin typeface="Arial" panose="020B0604020202020204" pitchFamily="34" charset="0"/>
                <a:cs typeface="Arial" panose="020B0604020202020204" pitchFamily="34" charset="0"/>
              </a:rPr>
              <a:t>Property Tax Division</a:t>
            </a:r>
          </a:p>
          <a:p>
            <a:pPr algn="ctr"/>
            <a:r>
              <a:rPr lang="en-US" sz="2400" dirty="0" smtClean="0">
                <a:solidFill>
                  <a:schemeClr val="tx2">
                    <a:lumMod val="75000"/>
                  </a:schemeClr>
                </a:solidFill>
                <a:latin typeface="Arial" panose="020B0604020202020204" pitchFamily="34" charset="0"/>
                <a:cs typeface="Arial" panose="020B0604020202020204" pitchFamily="34" charset="0"/>
              </a:rPr>
              <a:t>State Assessed Property Bureau</a:t>
            </a:r>
          </a:p>
          <a:p>
            <a:pPr algn="ctr"/>
            <a:r>
              <a:rPr lang="en-US" sz="2400" dirty="0" smtClean="0">
                <a:solidFill>
                  <a:schemeClr val="tx2">
                    <a:lumMod val="75000"/>
                  </a:schemeClr>
                </a:solidFill>
                <a:latin typeface="Arial" panose="020B0604020202020204" pitchFamily="34" charset="0"/>
                <a:cs typeface="Arial" panose="020B0604020202020204" pitchFamily="34" charset="0"/>
              </a:rPr>
              <a:t>P.O. Box 25126</a:t>
            </a:r>
          </a:p>
          <a:p>
            <a:pPr algn="ctr"/>
            <a:r>
              <a:rPr lang="en-US" sz="2400" dirty="0" smtClean="0">
                <a:solidFill>
                  <a:schemeClr val="tx2">
                    <a:lumMod val="75000"/>
                  </a:schemeClr>
                </a:solidFill>
                <a:latin typeface="Arial" panose="020B0604020202020204" pitchFamily="34" charset="0"/>
                <a:cs typeface="Arial" panose="020B0604020202020204" pitchFamily="34" charset="0"/>
              </a:rPr>
              <a:t>Santa Fe, NM 87504-5126</a:t>
            </a:r>
          </a:p>
          <a:p>
            <a:pPr algn="ctr"/>
            <a:endParaRPr lang="en-US" sz="2400" dirty="0">
              <a:solidFill>
                <a:schemeClr val="tx2">
                  <a:lumMod val="75000"/>
                </a:schemeClr>
              </a:solidFill>
              <a:latin typeface="Arial" panose="020B0604020202020204" pitchFamily="34" charset="0"/>
              <a:cs typeface="Arial" panose="020B0604020202020204" pitchFamily="34" charset="0"/>
            </a:endParaRPr>
          </a:p>
          <a:p>
            <a:pPr algn="ctr"/>
            <a:r>
              <a:rPr lang="en-US" sz="2400" dirty="0" smtClean="0">
                <a:solidFill>
                  <a:schemeClr val="tx2">
                    <a:lumMod val="75000"/>
                  </a:schemeClr>
                </a:solidFill>
                <a:latin typeface="Arial" panose="020B0604020202020204" pitchFamily="34" charset="0"/>
                <a:cs typeface="Arial" panose="020B0604020202020204" pitchFamily="34" charset="0"/>
              </a:rPr>
              <a:t>Email:</a:t>
            </a:r>
          </a:p>
          <a:p>
            <a:pPr algn="ctr"/>
            <a:r>
              <a:rPr lang="en-US" sz="2400" dirty="0" smtClean="0">
                <a:solidFill>
                  <a:schemeClr val="tx2">
                    <a:lumMod val="75000"/>
                  </a:schemeClr>
                </a:solidFill>
                <a:latin typeface="Arial" panose="020B0604020202020204" pitchFamily="34" charset="0"/>
                <a:cs typeface="Arial" panose="020B0604020202020204" pitchFamily="34" charset="0"/>
                <a:hlinkClick r:id="rId2"/>
              </a:rPr>
              <a:t>elaisa.romero@state.nm.us</a:t>
            </a:r>
            <a:endParaRPr lang="en-US" sz="2400" dirty="0" smtClean="0">
              <a:solidFill>
                <a:schemeClr val="tx2">
                  <a:lumMod val="75000"/>
                </a:schemeClr>
              </a:solidFill>
              <a:latin typeface="Arial" panose="020B0604020202020204" pitchFamily="34" charset="0"/>
              <a:cs typeface="Arial" panose="020B0604020202020204" pitchFamily="34" charset="0"/>
            </a:endParaRPr>
          </a:p>
          <a:p>
            <a:pPr algn="ctr"/>
            <a:endParaRPr lang="en-US" sz="2400" dirty="0">
              <a:solidFill>
                <a:schemeClr val="tx2">
                  <a:lumMod val="75000"/>
                </a:schemeClr>
              </a:solidFill>
              <a:latin typeface="Arial" panose="020B0604020202020204" pitchFamily="34" charset="0"/>
              <a:cs typeface="Arial" panose="020B0604020202020204" pitchFamily="34" charset="0"/>
            </a:endParaRPr>
          </a:p>
          <a:p>
            <a:pPr algn="ctr"/>
            <a:r>
              <a:rPr lang="en-US" sz="2400" dirty="0" smtClean="0">
                <a:solidFill>
                  <a:schemeClr val="tx2">
                    <a:lumMod val="75000"/>
                  </a:schemeClr>
                </a:solidFill>
                <a:latin typeface="Arial" panose="020B0604020202020204" pitchFamily="34" charset="0"/>
                <a:cs typeface="Arial" panose="020B0604020202020204" pitchFamily="34" charset="0"/>
              </a:rPr>
              <a:t>Fax:</a:t>
            </a:r>
          </a:p>
          <a:p>
            <a:pPr algn="ctr"/>
            <a:r>
              <a:rPr lang="en-US" sz="2400" dirty="0" smtClean="0">
                <a:solidFill>
                  <a:schemeClr val="tx2">
                    <a:lumMod val="75000"/>
                  </a:schemeClr>
                </a:solidFill>
                <a:latin typeface="Arial" panose="020B0604020202020204" pitchFamily="34" charset="0"/>
                <a:cs typeface="Arial" panose="020B0604020202020204" pitchFamily="34" charset="0"/>
              </a:rPr>
              <a:t>(505) 827-0438</a:t>
            </a:r>
            <a:endParaRPr lang="en-US" sz="2400" baseline="30000" dirty="0" smtClean="0">
              <a:solidFill>
                <a:schemeClr val="tx2">
                  <a:lumMod val="75000"/>
                </a:schemeClr>
              </a:solidFill>
              <a:latin typeface="Arial" panose="020B0604020202020204" pitchFamily="34" charset="0"/>
              <a:cs typeface="Arial" panose="020B0604020202020204" pitchFamily="34" charset="0"/>
            </a:endParaRPr>
          </a:p>
          <a:p>
            <a:pPr lvl="1"/>
            <a:endParaRPr lang="en-US" sz="2400" baseline="30000"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6054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4875" y="1714730"/>
            <a:ext cx="10058400" cy="2743200"/>
          </a:xfrm>
        </p:spPr>
        <p:txBody>
          <a:bodyPr>
            <a:normAutofit/>
          </a:bodyPr>
          <a:lstStyle/>
          <a:p>
            <a:pPr algn="ctr"/>
            <a:r>
              <a:rPr lang="en-US" sz="5400" dirty="0" smtClean="0">
                <a:latin typeface="Arial" panose="020B0604020202020204" pitchFamily="34" charset="0"/>
                <a:cs typeface="Arial" panose="020B0604020202020204" pitchFamily="34" charset="0"/>
              </a:rPr>
              <a:t>Instructions &amp; Forms</a:t>
            </a:r>
            <a:endParaRPr lang="en-US" sz="5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1127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43" y="277554"/>
            <a:ext cx="10918508" cy="880687"/>
          </a:xfrm>
        </p:spPr>
        <p:txBody>
          <a:bodyPr>
            <a:normAutofit fontScale="90000"/>
          </a:bodyPr>
          <a:lstStyle/>
          <a:p>
            <a:pPr algn="ctr"/>
            <a:r>
              <a:rPr lang="en-US" sz="5400" dirty="0" smtClean="0">
                <a:latin typeface="Arial" panose="020B0604020202020204" pitchFamily="34" charset="0"/>
                <a:cs typeface="Arial" panose="020B0604020202020204" pitchFamily="34" charset="0"/>
              </a:rPr>
              <a:t>General instructions</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466594" y="1808481"/>
            <a:ext cx="11217405" cy="4401205"/>
          </a:xfrm>
          <a:prstGeom prst="rect">
            <a:avLst/>
          </a:prstGeom>
          <a:solidFill>
            <a:schemeClr val="tx1"/>
          </a:solidFill>
        </p:spPr>
        <p:txBody>
          <a:bodyPr wrap="square" rtlCol="0">
            <a:spAutoFit/>
          </a:bodyPr>
          <a:lstStyle/>
          <a:p>
            <a:r>
              <a:rPr lang="en-US" sz="2400" b="1" dirty="0" smtClean="0">
                <a:solidFill>
                  <a:schemeClr val="tx2">
                    <a:lumMod val="75000"/>
                  </a:schemeClr>
                </a:solidFill>
                <a:latin typeface="Arial" panose="020B0604020202020204" pitchFamily="34" charset="0"/>
                <a:cs typeface="Arial" panose="020B0604020202020204" pitchFamily="34" charset="0"/>
              </a:rPr>
              <a:t>Property Valuation Day</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All property subject to valuation for property taxation purposes shall be valued as of January 1</a:t>
            </a:r>
            <a:r>
              <a:rPr lang="en-US" sz="2400" baseline="30000" dirty="0" smtClean="0">
                <a:solidFill>
                  <a:schemeClr val="tx2">
                    <a:lumMod val="75000"/>
                  </a:schemeClr>
                </a:solidFill>
                <a:latin typeface="Arial" panose="020B0604020202020204" pitchFamily="34" charset="0"/>
                <a:cs typeface="Arial" panose="020B0604020202020204" pitchFamily="34" charset="0"/>
              </a:rPr>
              <a:t>st</a:t>
            </a:r>
            <a:r>
              <a:rPr lang="en-US" sz="2400" dirty="0" smtClean="0">
                <a:solidFill>
                  <a:schemeClr val="tx2">
                    <a:lumMod val="75000"/>
                  </a:schemeClr>
                </a:solidFill>
                <a:latin typeface="Arial" panose="020B0604020202020204" pitchFamily="34" charset="0"/>
                <a:cs typeface="Arial" panose="020B0604020202020204" pitchFamily="34" charset="0"/>
              </a:rPr>
              <a:t> of each tax year.</a:t>
            </a:r>
          </a:p>
          <a:p>
            <a:pPr lvl="1"/>
            <a:endParaRPr lang="en-US" sz="2400" dirty="0" smtClean="0">
              <a:solidFill>
                <a:schemeClr val="tx2">
                  <a:lumMod val="75000"/>
                </a:schemeClr>
              </a:solidFill>
              <a:latin typeface="Arial" panose="020B0604020202020204" pitchFamily="34" charset="0"/>
              <a:cs typeface="Arial" panose="020B0604020202020204" pitchFamily="34" charset="0"/>
            </a:endParaRPr>
          </a:p>
          <a:p>
            <a:r>
              <a:rPr lang="en-US" sz="2400" b="1" dirty="0" smtClean="0">
                <a:solidFill>
                  <a:schemeClr val="tx2">
                    <a:lumMod val="75000"/>
                  </a:schemeClr>
                </a:solidFill>
                <a:latin typeface="Arial" panose="020B0604020202020204" pitchFamily="34" charset="0"/>
                <a:cs typeface="Arial" panose="020B0604020202020204" pitchFamily="34" charset="0"/>
              </a:rPr>
              <a:t>Persons Preparing the Report</a:t>
            </a:r>
            <a:endParaRPr lang="en-US" sz="2400" b="1" dirty="0">
              <a:solidFill>
                <a:schemeClr val="tx2">
                  <a:lumMod val="75000"/>
                </a:schemeClr>
              </a:solidFill>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Owner</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Lessee of the property</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Authorized Agents (Letter of Authorization is required)</a:t>
            </a:r>
          </a:p>
          <a:p>
            <a:pPr marL="800100" lvl="1" indent="-342900">
              <a:buFont typeface="Arial" panose="020B0604020202020204" pitchFamily="34" charset="0"/>
              <a:buChar char="•"/>
            </a:pPr>
            <a:endParaRPr lang="en-US" sz="2400" dirty="0">
              <a:solidFill>
                <a:schemeClr val="tx2">
                  <a:lumMod val="75000"/>
                </a:schemeClr>
              </a:solidFill>
              <a:latin typeface="Arial" panose="020B0604020202020204" pitchFamily="34" charset="0"/>
              <a:cs typeface="Arial" panose="020B0604020202020204" pitchFamily="34" charset="0"/>
            </a:endParaRPr>
          </a:p>
          <a:p>
            <a:pPr lvl="1"/>
            <a:endParaRPr lang="en-US" sz="2400" baseline="30000" dirty="0">
              <a:solidFill>
                <a:schemeClr val="tx2">
                  <a:lumMod val="75000"/>
                </a:schemeClr>
              </a:solidFill>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endParaRPr lang="en-US" sz="2400" baseline="30000" dirty="0" smtClean="0">
              <a:solidFill>
                <a:schemeClr val="tx2">
                  <a:lumMod val="75000"/>
                </a:schemeClr>
              </a:solidFill>
              <a:latin typeface="Arial" panose="020B0604020202020204" pitchFamily="34" charset="0"/>
              <a:cs typeface="Arial" panose="020B0604020202020204" pitchFamily="34" charset="0"/>
            </a:endParaRPr>
          </a:p>
          <a:p>
            <a:pPr lvl="1"/>
            <a:endParaRPr lang="en-US" sz="2400" baseline="30000" dirty="0" smtClean="0">
              <a:solidFill>
                <a:schemeClr val="tx2">
                  <a:lumMod val="75000"/>
                </a:schemeClr>
              </a:solidFill>
              <a:latin typeface="Arial" panose="020B0604020202020204" pitchFamily="34" charset="0"/>
              <a:cs typeface="Arial" panose="020B0604020202020204" pitchFamily="34" charset="0"/>
            </a:endParaRPr>
          </a:p>
          <a:p>
            <a:pPr lvl="1"/>
            <a:endParaRPr lang="en-US" sz="2400" baseline="30000"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5222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43" y="277554"/>
            <a:ext cx="10918508" cy="880687"/>
          </a:xfrm>
        </p:spPr>
        <p:txBody>
          <a:bodyPr>
            <a:normAutofit fontScale="90000"/>
          </a:bodyPr>
          <a:lstStyle/>
          <a:p>
            <a:pPr algn="ctr"/>
            <a:r>
              <a:rPr lang="en-US" sz="5400" dirty="0" smtClean="0">
                <a:latin typeface="Arial" panose="020B0604020202020204" pitchFamily="34" charset="0"/>
                <a:cs typeface="Arial" panose="020B0604020202020204" pitchFamily="34" charset="0"/>
              </a:rPr>
              <a:t>General instructions</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466595" y="1158241"/>
            <a:ext cx="11217405" cy="5632311"/>
          </a:xfrm>
          <a:prstGeom prst="rect">
            <a:avLst/>
          </a:prstGeom>
          <a:solidFill>
            <a:schemeClr val="tx1"/>
          </a:solidFill>
        </p:spPr>
        <p:txBody>
          <a:bodyPr wrap="square" rtlCol="0">
            <a:spAutoFit/>
          </a:bodyPr>
          <a:lstStyle/>
          <a:p>
            <a:r>
              <a:rPr lang="en-US" sz="2400" b="1" dirty="0" smtClean="0">
                <a:solidFill>
                  <a:schemeClr val="tx2">
                    <a:lumMod val="75000"/>
                  </a:schemeClr>
                </a:solidFill>
                <a:latin typeface="Arial" panose="020B0604020202020204" pitchFamily="34" charset="0"/>
                <a:cs typeface="Arial" panose="020B0604020202020204" pitchFamily="34" charset="0"/>
              </a:rPr>
              <a:t>Reporting Requirements</a:t>
            </a:r>
            <a:endParaRPr lang="en-US" sz="2400" b="1" dirty="0">
              <a:solidFill>
                <a:schemeClr val="tx2">
                  <a:lumMod val="75000"/>
                </a:schemeClr>
              </a:solidFill>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Prepared from books &amp; records of the property owner.</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Every report is subject to verification by audit &amp; appraisal.</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Complete &amp; return the original report. (Retain copy for owners records)</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Must be filed with the Property Tax Division, State Assessed Property Bureau, in Santa Fe, New Mexico.</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On or before last day of February of the tax year OR file an extension.</a:t>
            </a:r>
            <a:endParaRPr lang="en-US" sz="2400" dirty="0">
              <a:solidFill>
                <a:schemeClr val="tx2">
                  <a:lumMod val="75000"/>
                </a:schemeClr>
              </a:solidFill>
              <a:latin typeface="Arial" panose="020B0604020202020204" pitchFamily="34" charset="0"/>
              <a:cs typeface="Arial" panose="020B0604020202020204" pitchFamily="34" charset="0"/>
            </a:endParaRPr>
          </a:p>
          <a:p>
            <a:pPr marL="1257300" lvl="2"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A copy of the Director’s approved extension must be returned with the report.</a:t>
            </a:r>
          </a:p>
          <a:p>
            <a:pPr marL="1257300" lvl="2"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When report is mailed, the postmark shall be the date used for purposes of computing penalty.</a:t>
            </a:r>
          </a:p>
          <a:p>
            <a:pPr marL="1257300" lvl="2"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If the last day for filing falls on a Saturday, Sunday or a legal state or national holiday, filing is timely if performed on the next workday.</a:t>
            </a:r>
          </a:p>
          <a:p>
            <a:pPr marL="1257300" lvl="2"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If mail is received without a postmark, it will be considered to have been postmarked five (5) days before receipt.</a:t>
            </a:r>
            <a:endParaRPr lang="en-US" sz="2400" baseline="30000"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6418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43" y="277554"/>
            <a:ext cx="10918508" cy="880687"/>
          </a:xfrm>
        </p:spPr>
        <p:txBody>
          <a:bodyPr>
            <a:normAutofit fontScale="90000"/>
          </a:bodyPr>
          <a:lstStyle/>
          <a:p>
            <a:pPr algn="ctr"/>
            <a:r>
              <a:rPr lang="en-US" sz="5400" dirty="0" smtClean="0">
                <a:latin typeface="Arial" panose="020B0604020202020204" pitchFamily="34" charset="0"/>
                <a:cs typeface="Arial" panose="020B0604020202020204" pitchFamily="34" charset="0"/>
              </a:rPr>
              <a:t>General instructions</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466594" y="1158241"/>
            <a:ext cx="11217405" cy="5262979"/>
          </a:xfrm>
          <a:prstGeom prst="rect">
            <a:avLst/>
          </a:prstGeom>
          <a:solidFill>
            <a:schemeClr val="tx1"/>
          </a:solidFill>
        </p:spPr>
        <p:txBody>
          <a:bodyPr wrap="square" rtlCol="0">
            <a:spAutoFit/>
          </a:bodyPr>
          <a:lstStyle/>
          <a:p>
            <a:r>
              <a:rPr lang="en-US" sz="2400" b="1" dirty="0" smtClean="0">
                <a:solidFill>
                  <a:schemeClr val="tx2">
                    <a:lumMod val="75000"/>
                  </a:schemeClr>
                </a:solidFill>
                <a:latin typeface="Arial" panose="020B0604020202020204" pitchFamily="34" charset="0"/>
                <a:cs typeface="Arial" panose="020B0604020202020204" pitchFamily="34" charset="0"/>
              </a:rPr>
              <a:t>Records Maintenance</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Every reporting entity </a:t>
            </a:r>
            <a:r>
              <a:rPr lang="en-US" sz="2400" b="1" dirty="0" smtClean="0">
                <a:solidFill>
                  <a:schemeClr val="tx2">
                    <a:lumMod val="75000"/>
                  </a:schemeClr>
                </a:solidFill>
                <a:latin typeface="Arial" panose="020B0604020202020204" pitchFamily="34" charset="0"/>
                <a:cs typeface="Arial" panose="020B0604020202020204" pitchFamily="34" charset="0"/>
              </a:rPr>
              <a:t>shall</a:t>
            </a:r>
            <a:r>
              <a:rPr lang="en-US" sz="2400" dirty="0" smtClean="0">
                <a:solidFill>
                  <a:schemeClr val="tx2">
                    <a:lumMod val="75000"/>
                  </a:schemeClr>
                </a:solidFill>
                <a:latin typeface="Arial" panose="020B0604020202020204" pitchFamily="34" charset="0"/>
                <a:cs typeface="Arial" panose="020B0604020202020204" pitchFamily="34" charset="0"/>
              </a:rPr>
              <a:t> maintain maps, books and accounts of all property subject to assessment in a manner that will permit</a:t>
            </a:r>
            <a:r>
              <a:rPr lang="en-US" sz="2400" dirty="0">
                <a:solidFill>
                  <a:schemeClr val="tx2">
                    <a:lumMod val="75000"/>
                  </a:schemeClr>
                </a:solidFill>
                <a:latin typeface="Arial" panose="020B0604020202020204" pitchFamily="34" charset="0"/>
                <a:cs typeface="Arial" panose="020B0604020202020204" pitchFamily="34" charset="0"/>
              </a:rPr>
              <a:t> </a:t>
            </a:r>
            <a:r>
              <a:rPr lang="en-US" sz="2400" b="1" dirty="0" smtClean="0">
                <a:solidFill>
                  <a:schemeClr val="tx2">
                    <a:lumMod val="75000"/>
                  </a:schemeClr>
                </a:solidFill>
                <a:latin typeface="Arial" panose="020B0604020202020204" pitchFamily="34" charset="0"/>
                <a:cs typeface="Arial" panose="020B0604020202020204" pitchFamily="34" charset="0"/>
              </a:rPr>
              <a:t>accurate valuation </a:t>
            </a:r>
            <a:r>
              <a:rPr lang="en-US" sz="2400" dirty="0" smtClean="0">
                <a:solidFill>
                  <a:schemeClr val="tx2">
                    <a:lumMod val="75000"/>
                  </a:schemeClr>
                </a:solidFill>
                <a:latin typeface="Arial" panose="020B0604020202020204" pitchFamily="34" charset="0"/>
                <a:cs typeface="Arial" panose="020B0604020202020204" pitchFamily="34" charset="0"/>
              </a:rPr>
              <a:t>and </a:t>
            </a:r>
            <a:r>
              <a:rPr lang="en-US" sz="2400" b="1" dirty="0" smtClean="0">
                <a:solidFill>
                  <a:schemeClr val="tx2">
                    <a:lumMod val="75000"/>
                  </a:schemeClr>
                </a:solidFill>
                <a:latin typeface="Arial" panose="020B0604020202020204" pitchFamily="34" charset="0"/>
                <a:cs typeface="Arial" panose="020B0604020202020204" pitchFamily="34" charset="0"/>
              </a:rPr>
              <a:t>location </a:t>
            </a:r>
            <a:r>
              <a:rPr lang="en-US" sz="2400" dirty="0" smtClean="0">
                <a:solidFill>
                  <a:schemeClr val="tx2">
                    <a:lumMod val="75000"/>
                  </a:schemeClr>
                </a:solidFill>
                <a:latin typeface="Arial" panose="020B0604020202020204" pitchFamily="34" charset="0"/>
                <a:cs typeface="Arial" panose="020B0604020202020204" pitchFamily="34" charset="0"/>
              </a:rPr>
              <a:t>as of January 1</a:t>
            </a:r>
            <a:r>
              <a:rPr lang="en-US" sz="2400" baseline="30000" dirty="0" smtClean="0">
                <a:solidFill>
                  <a:schemeClr val="tx2">
                    <a:lumMod val="75000"/>
                  </a:schemeClr>
                </a:solidFill>
                <a:latin typeface="Arial" panose="020B0604020202020204" pitchFamily="34" charset="0"/>
                <a:cs typeface="Arial" panose="020B0604020202020204" pitchFamily="34" charset="0"/>
              </a:rPr>
              <a:t>st</a:t>
            </a:r>
            <a:r>
              <a:rPr lang="en-US" sz="2400" dirty="0" smtClean="0">
                <a:solidFill>
                  <a:schemeClr val="tx2">
                    <a:lumMod val="75000"/>
                  </a:schemeClr>
                </a:solidFill>
                <a:latin typeface="Arial" panose="020B0604020202020204" pitchFamily="34" charset="0"/>
                <a:cs typeface="Arial" panose="020B0604020202020204" pitchFamily="34" charset="0"/>
              </a:rPr>
              <a:t> of the tax year.</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Reporting requirements are per New Mexico statutes and regulations. All report </a:t>
            </a:r>
            <a:r>
              <a:rPr lang="en-US" sz="2400" b="1" dirty="0" smtClean="0">
                <a:solidFill>
                  <a:schemeClr val="tx2">
                    <a:lumMod val="75000"/>
                  </a:schemeClr>
                </a:solidFill>
                <a:latin typeface="Arial" panose="020B0604020202020204" pitchFamily="34" charset="0"/>
                <a:cs typeface="Arial" panose="020B0604020202020204" pitchFamily="34" charset="0"/>
              </a:rPr>
              <a:t>must </a:t>
            </a:r>
            <a:r>
              <a:rPr lang="en-US" sz="2400" dirty="0" smtClean="0">
                <a:solidFill>
                  <a:schemeClr val="tx2">
                    <a:lumMod val="75000"/>
                  </a:schemeClr>
                </a:solidFill>
                <a:latin typeface="Arial" panose="020B0604020202020204" pitchFamily="34" charset="0"/>
                <a:cs typeface="Arial" panose="020B0604020202020204" pitchFamily="34" charset="0"/>
              </a:rPr>
              <a:t>include the following specific breakdowns:</a:t>
            </a:r>
          </a:p>
          <a:p>
            <a:pPr marL="1257300" lvl="2"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Listing of all property (real &amp; personal)</a:t>
            </a:r>
          </a:p>
          <a:p>
            <a:pPr marL="1257300" lvl="2"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The exact location of such property by:</a:t>
            </a:r>
          </a:p>
          <a:p>
            <a:pPr marL="1714500" lvl="3"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County</a:t>
            </a:r>
          </a:p>
          <a:p>
            <a:pPr marL="1714500" lvl="3"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School District</a:t>
            </a:r>
          </a:p>
          <a:p>
            <a:pPr marL="1714500" lvl="3"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Municipality</a:t>
            </a:r>
          </a:p>
          <a:p>
            <a:pPr marL="1714500" lvl="3"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Special Districts</a:t>
            </a:r>
          </a:p>
          <a:p>
            <a:endParaRPr lang="en-US" sz="2400" b="1" dirty="0" smtClean="0">
              <a:solidFill>
                <a:schemeClr val="tx2">
                  <a:lumMod val="75000"/>
                </a:schemeClr>
              </a:solidFill>
              <a:latin typeface="Arial" panose="020B0604020202020204" pitchFamily="34" charset="0"/>
              <a:cs typeface="Arial" panose="020B0604020202020204" pitchFamily="34" charset="0"/>
            </a:endParaRPr>
          </a:p>
          <a:p>
            <a:r>
              <a:rPr lang="en-US" sz="2400" b="1" dirty="0" smtClean="0">
                <a:solidFill>
                  <a:schemeClr val="tx2">
                    <a:lumMod val="75000"/>
                  </a:schemeClr>
                </a:solidFill>
                <a:latin typeface="Arial" panose="020B0604020202020204" pitchFamily="34" charset="0"/>
                <a:cs typeface="Arial" panose="020B0604020202020204" pitchFamily="34" charset="0"/>
              </a:rPr>
              <a:t>Contact State Assessed Property Bureau for assistance on School Districts.</a:t>
            </a:r>
            <a:endParaRPr lang="en-US" sz="2400"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1196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43" y="277554"/>
            <a:ext cx="10918508" cy="880687"/>
          </a:xfrm>
        </p:spPr>
        <p:txBody>
          <a:bodyPr>
            <a:normAutofit fontScale="90000"/>
          </a:bodyPr>
          <a:lstStyle/>
          <a:p>
            <a:pPr algn="ctr"/>
            <a:r>
              <a:rPr lang="en-US" sz="5400" dirty="0" smtClean="0">
                <a:latin typeface="Arial" panose="020B0604020202020204" pitchFamily="34" charset="0"/>
                <a:cs typeface="Arial" panose="020B0604020202020204" pitchFamily="34" charset="0"/>
              </a:rPr>
              <a:t>General instructions</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466594" y="1910081"/>
            <a:ext cx="11217405" cy="3416320"/>
          </a:xfrm>
          <a:prstGeom prst="rect">
            <a:avLst/>
          </a:prstGeom>
          <a:solidFill>
            <a:schemeClr val="tx1"/>
          </a:solidFill>
        </p:spPr>
        <p:txBody>
          <a:bodyPr wrap="square" rtlCol="0">
            <a:spAutoFit/>
          </a:bodyPr>
          <a:lstStyle/>
          <a:p>
            <a:r>
              <a:rPr lang="en-US" sz="2400" b="1" dirty="0" smtClean="0">
                <a:solidFill>
                  <a:schemeClr val="tx2">
                    <a:lumMod val="75000"/>
                  </a:schemeClr>
                </a:solidFill>
                <a:latin typeface="Arial" panose="020B0604020202020204" pitchFamily="34" charset="0"/>
                <a:cs typeface="Arial" panose="020B0604020202020204" pitchFamily="34" charset="0"/>
              </a:rPr>
              <a:t>Regulatory, Stockholder’s and Other Reports</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All companies </a:t>
            </a:r>
            <a:r>
              <a:rPr lang="en-US" sz="2400" b="1" dirty="0" smtClean="0">
                <a:solidFill>
                  <a:schemeClr val="tx2">
                    <a:lumMod val="75000"/>
                  </a:schemeClr>
                </a:solidFill>
                <a:latin typeface="Arial" panose="020B0604020202020204" pitchFamily="34" charset="0"/>
                <a:cs typeface="Arial" panose="020B0604020202020204" pitchFamily="34" charset="0"/>
              </a:rPr>
              <a:t>must </a:t>
            </a:r>
            <a:r>
              <a:rPr lang="en-US" sz="2400" dirty="0" smtClean="0">
                <a:solidFill>
                  <a:schemeClr val="tx2">
                    <a:lumMod val="75000"/>
                  </a:schemeClr>
                </a:solidFill>
                <a:latin typeface="Arial" panose="020B0604020202020204" pitchFamily="34" charset="0"/>
                <a:cs typeface="Arial" panose="020B0604020202020204" pitchFamily="34" charset="0"/>
              </a:rPr>
              <a:t>provide a copy of the Annual Report that is submitted to their respective federal and state regulatory bodies.</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All companies that provide an Annual Report to their stockholders </a:t>
            </a:r>
            <a:r>
              <a:rPr lang="en-US" sz="2400" b="1" dirty="0" smtClean="0">
                <a:solidFill>
                  <a:schemeClr val="tx2">
                    <a:lumMod val="75000"/>
                  </a:schemeClr>
                </a:solidFill>
                <a:latin typeface="Arial" panose="020B0604020202020204" pitchFamily="34" charset="0"/>
                <a:cs typeface="Arial" panose="020B0604020202020204" pitchFamily="34" charset="0"/>
              </a:rPr>
              <a:t>must </a:t>
            </a:r>
            <a:r>
              <a:rPr lang="en-US" sz="2400" dirty="0" smtClean="0">
                <a:solidFill>
                  <a:schemeClr val="tx2">
                    <a:lumMod val="75000"/>
                  </a:schemeClr>
                </a:solidFill>
                <a:latin typeface="Arial" panose="020B0604020202020204" pitchFamily="34" charset="0"/>
                <a:cs typeface="Arial" panose="020B0604020202020204" pitchFamily="34" charset="0"/>
              </a:rPr>
              <a:t>submit their current report.</a:t>
            </a:r>
          </a:p>
          <a:p>
            <a:pPr marL="1257300" lvl="2"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If the company is a subsidiary you </a:t>
            </a:r>
            <a:r>
              <a:rPr lang="en-US" sz="2400" b="1" dirty="0" smtClean="0">
                <a:solidFill>
                  <a:schemeClr val="tx2">
                    <a:lumMod val="75000"/>
                  </a:schemeClr>
                </a:solidFill>
                <a:latin typeface="Arial" panose="020B0604020202020204" pitchFamily="34" charset="0"/>
                <a:cs typeface="Arial" panose="020B0604020202020204" pitchFamily="34" charset="0"/>
              </a:rPr>
              <a:t>must </a:t>
            </a:r>
            <a:r>
              <a:rPr lang="en-US" sz="2400" dirty="0" smtClean="0">
                <a:solidFill>
                  <a:schemeClr val="tx2">
                    <a:lumMod val="75000"/>
                  </a:schemeClr>
                </a:solidFill>
                <a:latin typeface="Arial" panose="020B0604020202020204" pitchFamily="34" charset="0"/>
                <a:cs typeface="Arial" panose="020B0604020202020204" pitchFamily="34" charset="0"/>
              </a:rPr>
              <a:t>submit the parent’s stockholder report.</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If none of this applies, then you </a:t>
            </a:r>
            <a:r>
              <a:rPr lang="en-US" sz="2400" b="1" dirty="0" smtClean="0">
                <a:solidFill>
                  <a:schemeClr val="tx2">
                    <a:lumMod val="75000"/>
                  </a:schemeClr>
                </a:solidFill>
                <a:latin typeface="Arial" panose="020B0604020202020204" pitchFamily="34" charset="0"/>
                <a:cs typeface="Arial" panose="020B0604020202020204" pitchFamily="34" charset="0"/>
              </a:rPr>
              <a:t>must </a:t>
            </a:r>
            <a:r>
              <a:rPr lang="en-US" sz="2400" dirty="0" smtClean="0">
                <a:solidFill>
                  <a:schemeClr val="tx2">
                    <a:lumMod val="75000"/>
                  </a:schemeClr>
                </a:solidFill>
                <a:latin typeface="Arial" panose="020B0604020202020204" pitchFamily="34" charset="0"/>
                <a:cs typeface="Arial" panose="020B0604020202020204" pitchFamily="34" charset="0"/>
              </a:rPr>
              <a:t>submit </a:t>
            </a:r>
            <a:r>
              <a:rPr lang="en-US" sz="2400" b="1" u="sng" dirty="0" smtClean="0">
                <a:solidFill>
                  <a:schemeClr val="tx2">
                    <a:lumMod val="75000"/>
                  </a:schemeClr>
                </a:solidFill>
                <a:latin typeface="Arial" panose="020B0604020202020204" pitchFamily="34" charset="0"/>
                <a:cs typeface="Arial" panose="020B0604020202020204" pitchFamily="34" charset="0"/>
              </a:rPr>
              <a:t>Audited </a:t>
            </a:r>
            <a:r>
              <a:rPr lang="en-US" sz="2400" dirty="0" smtClean="0">
                <a:solidFill>
                  <a:schemeClr val="tx2">
                    <a:lumMod val="75000"/>
                  </a:schemeClr>
                </a:solidFill>
                <a:latin typeface="Arial" panose="020B0604020202020204" pitchFamily="34" charset="0"/>
                <a:cs typeface="Arial" panose="020B0604020202020204" pitchFamily="34" charset="0"/>
              </a:rPr>
              <a:t>Financial Statements, i.e., Balance Sheet &amp; Income Statement.</a:t>
            </a:r>
            <a:endParaRPr lang="en-US" sz="2400" u="sng" dirty="0" smtClean="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30831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43" y="277554"/>
            <a:ext cx="10918508" cy="880687"/>
          </a:xfrm>
        </p:spPr>
        <p:txBody>
          <a:bodyPr>
            <a:normAutofit fontScale="90000"/>
          </a:bodyPr>
          <a:lstStyle/>
          <a:p>
            <a:pPr algn="ctr"/>
            <a:r>
              <a:rPr lang="en-US" sz="5400" dirty="0" smtClean="0">
                <a:latin typeface="Arial" panose="020B0604020202020204" pitchFamily="34" charset="0"/>
                <a:cs typeface="Arial" panose="020B0604020202020204" pitchFamily="34" charset="0"/>
              </a:rPr>
              <a:t>General instructions</a:t>
            </a:r>
            <a:endParaRPr lang="en-US" sz="5400" dirty="0">
              <a:latin typeface="Arial" panose="020B0604020202020204" pitchFamily="34" charset="0"/>
              <a:cs typeface="Arial" panose="020B0604020202020204" pitchFamily="34" charset="0"/>
            </a:endParaRPr>
          </a:p>
        </p:txBody>
      </p:sp>
      <p:sp>
        <p:nvSpPr>
          <p:cNvPr id="4" name="TextBox 3"/>
          <p:cNvSpPr txBox="1"/>
          <p:nvPr/>
        </p:nvSpPr>
        <p:spPr>
          <a:xfrm>
            <a:off x="466594" y="1910081"/>
            <a:ext cx="11217405" cy="4154984"/>
          </a:xfrm>
          <a:prstGeom prst="rect">
            <a:avLst/>
          </a:prstGeom>
          <a:solidFill>
            <a:schemeClr val="tx1"/>
          </a:solidFill>
        </p:spPr>
        <p:txBody>
          <a:bodyPr wrap="square" rtlCol="0">
            <a:spAutoFit/>
          </a:bodyPr>
          <a:lstStyle/>
          <a:p>
            <a:r>
              <a:rPr lang="en-US" sz="2400" b="1" dirty="0" smtClean="0">
                <a:solidFill>
                  <a:schemeClr val="tx2">
                    <a:lumMod val="75000"/>
                  </a:schemeClr>
                </a:solidFill>
                <a:latin typeface="Arial" panose="020B0604020202020204" pitchFamily="34" charset="0"/>
                <a:cs typeface="Arial" panose="020B0604020202020204" pitchFamily="34" charset="0"/>
              </a:rPr>
              <a:t>Penalties</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Failure to file a required (complete) report or requested supporting data on a timely bases, is liable for a civil penalty</a:t>
            </a:r>
          </a:p>
          <a:p>
            <a:pPr marL="1257300" lvl="2"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Civil penalty is an amount equal to five percent (5%) of the property taxes ultimately determined to be due for the tax year or years for which the required report or data was not filed.</a:t>
            </a:r>
          </a:p>
          <a:p>
            <a:pPr marL="800100" lvl="1"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Failure to file a required (complete) report or requested data with the intent to evade any tax, is liable for a civil penalty.</a:t>
            </a:r>
          </a:p>
          <a:p>
            <a:pPr marL="1257300" lvl="2" indent="-342900">
              <a:buFont typeface="Arial" panose="020B0604020202020204" pitchFamily="34" charset="0"/>
              <a:buChar char="•"/>
            </a:pPr>
            <a:r>
              <a:rPr lang="en-US" sz="2400" dirty="0" smtClean="0">
                <a:solidFill>
                  <a:schemeClr val="tx2">
                    <a:lumMod val="75000"/>
                  </a:schemeClr>
                </a:solidFill>
                <a:latin typeface="Arial" panose="020B0604020202020204" pitchFamily="34" charset="0"/>
                <a:cs typeface="Arial" panose="020B0604020202020204" pitchFamily="34" charset="0"/>
              </a:rPr>
              <a:t>Civil penalty is an amount equal to twenty-five percent (25%) of the taxes ultimately determined to be due for the tax year or years for which the required report or data was not filed.</a:t>
            </a:r>
          </a:p>
        </p:txBody>
      </p:sp>
    </p:spTree>
    <p:extLst>
      <p:ext uri="{BB962C8B-B14F-4D97-AF65-F5344CB8AC3E}">
        <p14:creationId xmlns:p14="http://schemas.microsoft.com/office/powerpoint/2010/main" val="1675251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2161</TotalTime>
  <Words>2208</Words>
  <Application>Microsoft Office PowerPoint</Application>
  <PresentationFormat>Widescreen</PresentationFormat>
  <Paragraphs>257</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Century Gothic</vt:lpstr>
      <vt:lpstr>Wingdings</vt:lpstr>
      <vt:lpstr>Wingdings 3</vt:lpstr>
      <vt:lpstr>Slice</vt:lpstr>
      <vt:lpstr>Oil &amp; gas outreach &amp; training</vt:lpstr>
      <vt:lpstr>General information</vt:lpstr>
      <vt:lpstr>General information</vt:lpstr>
      <vt:lpstr>Instructions &amp; Forms</vt:lpstr>
      <vt:lpstr>General instructions</vt:lpstr>
      <vt:lpstr>General instructions</vt:lpstr>
      <vt:lpstr>General instructions</vt:lpstr>
      <vt:lpstr>General instructions</vt:lpstr>
      <vt:lpstr>General instructions</vt:lpstr>
      <vt:lpstr>General instructions</vt:lpstr>
      <vt:lpstr>General instructions</vt:lpstr>
      <vt:lpstr>General instructions</vt:lpstr>
      <vt:lpstr>General instructions</vt:lpstr>
      <vt:lpstr>7-36-27.  Special Method of valuation; Pipelines, tanks, sales meters and plants used in the processing, gathering, transmission, storage, measurement or distribution of oil, natural gas, carbon dioxide or liquid hydrocarbons.</vt:lpstr>
      <vt:lpstr>OIL &amp; GAS (Pipeline) instructions</vt:lpstr>
      <vt:lpstr>OIL &amp; GAS (Pipeline) instructions</vt:lpstr>
      <vt:lpstr>OIL &amp; GAS (Pipeline)</vt:lpstr>
      <vt:lpstr>Well drilling rig operator </vt:lpstr>
      <vt:lpstr>Well drilling rig operator </vt:lpstr>
      <vt:lpstr>Well drilling rig operator  instructions</vt:lpstr>
      <vt:lpstr>Well drilling rig operator  instructions</vt:lpstr>
      <vt:lpstr>Well drilling rig operator  instructions</vt:lpstr>
      <vt:lpstr>Well drilling rig operator  instructions</vt:lpstr>
      <vt:lpstr>Well drilling rig operator  instructions</vt:lpstr>
      <vt:lpstr>Well drilling rig operator  instructions</vt:lpstr>
      <vt:lpstr>Summary</vt:lpstr>
      <vt:lpstr>PowerPoint Presentation</vt:lpstr>
      <vt:lpstr>Questions?</vt:lpstr>
    </vt:vector>
  </TitlesOfParts>
  <Company>TRD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Oil &amp; gas outreach training</dc:title>
  <dc:creator>Romero, Elaisa</dc:creator>
  <cp:lastModifiedBy>Romero, Elaisa</cp:lastModifiedBy>
  <cp:revision>76</cp:revision>
  <cp:lastPrinted>2018-02-15T16:27:28Z</cp:lastPrinted>
  <dcterms:created xsi:type="dcterms:W3CDTF">2018-01-09T19:07:55Z</dcterms:created>
  <dcterms:modified xsi:type="dcterms:W3CDTF">2018-02-15T16:27:38Z</dcterms:modified>
</cp:coreProperties>
</file>