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54"/>
  </p:notesMasterIdLst>
  <p:handoutMasterIdLst>
    <p:handoutMasterId r:id="rId55"/>
  </p:handoutMasterIdLst>
  <p:sldIdLst>
    <p:sldId id="259" r:id="rId2"/>
    <p:sldId id="266" r:id="rId3"/>
    <p:sldId id="256" r:id="rId4"/>
    <p:sldId id="258" r:id="rId5"/>
    <p:sldId id="337" r:id="rId6"/>
    <p:sldId id="263" r:id="rId7"/>
    <p:sldId id="325" r:id="rId8"/>
    <p:sldId id="326" r:id="rId9"/>
    <p:sldId id="331" r:id="rId10"/>
    <p:sldId id="319" r:id="rId11"/>
    <p:sldId id="335" r:id="rId12"/>
    <p:sldId id="329" r:id="rId13"/>
    <p:sldId id="264" r:id="rId14"/>
    <p:sldId id="332" r:id="rId15"/>
    <p:sldId id="327" r:id="rId16"/>
    <p:sldId id="330" r:id="rId17"/>
    <p:sldId id="320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68" r:id="rId27"/>
    <p:sldId id="285" r:id="rId28"/>
    <p:sldId id="288" r:id="rId29"/>
    <p:sldId id="287" r:id="rId30"/>
    <p:sldId id="289" r:id="rId31"/>
    <p:sldId id="290" r:id="rId32"/>
    <p:sldId id="291" r:id="rId33"/>
    <p:sldId id="292" r:id="rId34"/>
    <p:sldId id="280" r:id="rId35"/>
    <p:sldId id="293" r:id="rId36"/>
    <p:sldId id="295" r:id="rId37"/>
    <p:sldId id="333" r:id="rId38"/>
    <p:sldId id="334" r:id="rId39"/>
    <p:sldId id="297" r:id="rId40"/>
    <p:sldId id="298" r:id="rId41"/>
    <p:sldId id="323" r:id="rId42"/>
    <p:sldId id="300" r:id="rId43"/>
    <p:sldId id="301" r:id="rId44"/>
    <p:sldId id="302" r:id="rId45"/>
    <p:sldId id="308" r:id="rId46"/>
    <p:sldId id="309" r:id="rId47"/>
    <p:sldId id="310" r:id="rId48"/>
    <p:sldId id="311" r:id="rId49"/>
    <p:sldId id="312" r:id="rId50"/>
    <p:sldId id="313" r:id="rId51"/>
    <p:sldId id="315" r:id="rId52"/>
    <p:sldId id="322" r:id="rId53"/>
  </p:sldIdLst>
  <p:sldSz cx="9144000" cy="6858000" type="screen4x3"/>
  <p:notesSz cx="6900863" cy="9291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 Roybal-Chavez" initials="D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22E"/>
    <a:srgbClr val="006873"/>
    <a:srgbClr val="DA4433"/>
    <a:srgbClr val="FCFCFC"/>
    <a:srgbClr val="0000FF"/>
    <a:srgbClr val="CCF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8" autoAdjust="0"/>
    <p:restoredTop sz="81818" autoAdjust="0"/>
  </p:normalViewPr>
  <p:slideViewPr>
    <p:cSldViewPr snapToGrid="0">
      <p:cViewPr varScale="1">
        <p:scale>
          <a:sx n="70" d="100"/>
          <a:sy n="70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E0BDD4-F2BE-4558-A4CD-5F8B79920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4"/>
            <a:ext cx="2990271" cy="465849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1D228-8581-4641-A932-DF1060F7D4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9036" y="4"/>
            <a:ext cx="2990271" cy="465849"/>
          </a:xfrm>
          <a:prstGeom prst="rect">
            <a:avLst/>
          </a:prstGeom>
        </p:spPr>
        <p:txBody>
          <a:bodyPr vert="horz" lIns="90637" tIns="45318" rIns="90637" bIns="45318" rtlCol="0"/>
          <a:lstStyle>
            <a:lvl1pPr algn="r">
              <a:defRPr sz="1200"/>
            </a:lvl1pPr>
          </a:lstStyle>
          <a:p>
            <a:fld id="{F19559E4-25CF-4A75-B8E8-975E1F5843E6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2A3F-5847-4BC6-9437-638562FD1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5791"/>
            <a:ext cx="2990271" cy="465849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1F13C-A3E5-43AB-B004-8FE1CEAFFA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9036" y="8825791"/>
            <a:ext cx="2990271" cy="465849"/>
          </a:xfrm>
          <a:prstGeom prst="rect">
            <a:avLst/>
          </a:prstGeom>
        </p:spPr>
        <p:txBody>
          <a:bodyPr vert="horz" lIns="90637" tIns="45318" rIns="90637" bIns="45318" rtlCol="0" anchor="b"/>
          <a:lstStyle>
            <a:lvl1pPr algn="r">
              <a:defRPr sz="1200"/>
            </a:lvl1pPr>
          </a:lstStyle>
          <a:p>
            <a:fld id="{7E33BF85-9BEA-448D-BEA7-1DD707BD3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01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90271" cy="464265"/>
          </a:xfrm>
          <a:prstGeom prst="rect">
            <a:avLst/>
          </a:prstGeom>
        </p:spPr>
        <p:txBody>
          <a:bodyPr vert="horz" lIns="90628" tIns="45313" rIns="90628" bIns="453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9036" y="3"/>
            <a:ext cx="2990271" cy="464265"/>
          </a:xfrm>
          <a:prstGeom prst="rect">
            <a:avLst/>
          </a:prstGeom>
        </p:spPr>
        <p:txBody>
          <a:bodyPr vert="horz" lIns="90628" tIns="45313" rIns="90628" bIns="45313" rtlCol="0"/>
          <a:lstStyle>
            <a:lvl1pPr algn="r">
              <a:defRPr sz="1200"/>
            </a:lvl1pPr>
          </a:lstStyle>
          <a:p>
            <a:fld id="{7EBEDBD7-CA43-4358-9FFE-4356C568DD4E}" type="datetimeFigureOut">
              <a:rPr lang="en-US" smtClean="0"/>
              <a:t>11/25/2020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8" tIns="45313" rIns="90628" bIns="453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62" y="4412898"/>
            <a:ext cx="5521939" cy="4181554"/>
          </a:xfrm>
          <a:prstGeom prst="rect">
            <a:avLst/>
          </a:prstGeom>
        </p:spPr>
        <p:txBody>
          <a:bodyPr vert="horz" lIns="90628" tIns="45313" rIns="90628" bIns="453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5790"/>
            <a:ext cx="2990271" cy="464265"/>
          </a:xfrm>
          <a:prstGeom prst="rect">
            <a:avLst/>
          </a:prstGeom>
        </p:spPr>
        <p:txBody>
          <a:bodyPr vert="horz" lIns="90628" tIns="45313" rIns="90628" bIns="453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9036" y="8825790"/>
            <a:ext cx="2990271" cy="464265"/>
          </a:xfrm>
          <a:prstGeom prst="rect">
            <a:avLst/>
          </a:prstGeom>
        </p:spPr>
        <p:txBody>
          <a:bodyPr vert="horz" lIns="90628" tIns="45313" rIns="90628" bIns="45313" rtlCol="0" anchor="b"/>
          <a:lstStyle>
            <a:lvl1pPr algn="r">
              <a:defRPr sz="1200"/>
            </a:lvl1pPr>
          </a:lstStyle>
          <a:p>
            <a:fld id="{BEF448CC-6259-4DCE-B737-94A3A19FF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34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50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6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78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50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3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0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4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7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24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34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3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86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63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69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1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49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53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92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19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10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66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1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14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79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9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84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65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10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85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563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286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27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0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41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812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4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9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8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430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870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6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7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557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9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375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71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5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52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1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7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696913"/>
            <a:ext cx="46434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448CC-6259-4DCE-B737-94A3A19FF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1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B7BB-9884-4E31-A3FC-ABFD19CAFC1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42D4B-6B07-4FD8-A4DF-61FD3B22C493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A99C-B2F6-4259-8909-31762F271083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17D4-565A-41D2-B1CC-76CC0FB3DA6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0"/>
            <a:ext cx="7659687" cy="1168400"/>
          </a:xfrm>
        </p:spPr>
        <p:txBody>
          <a:bodyPr anchor="t"/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3"/>
            <a:ext cx="6135687" cy="163353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E79F-C226-42FF-8691-8E6B169F40B4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066E-FEDA-46B5-A0E5-18169EB0BBF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6089-105C-4B0E-9C5B-704F26430620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9C4C-763D-431F-BF9D-574AA05EB7B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E4AF-A01A-471D-A331-0256AB8E5FF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CFDD-68BF-43AF-830D-14D0AC0625B0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5852-73CA-461C-A3BD-0A1DB778890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350">
                <a:solidFill>
                  <a:srgbClr val="FFFFFF"/>
                </a:solidFill>
              </a:defRPr>
            </a:lvl1pPr>
          </a:lstStyle>
          <a:p>
            <a:fld id="{E9A4E3A2-E195-471B-80F5-3BAC0AC50A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1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2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8B78BF1A-0E3B-475C-B630-A5DFB57CBF35}" type="datetime1">
              <a:rPr lang="en-US" smtClean="0"/>
              <a:t>11/25/2020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x.newmexico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x.newmexico.gov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sto MT" panose="02040603050505030304" pitchFamily="18" charset="0"/>
              </a:rPr>
              <a:t>Insurance Premium Tax</a:t>
            </a:r>
            <a:br>
              <a:rPr lang="en-US" dirty="0">
                <a:latin typeface="Calisto MT" panose="02040603050505030304" pitchFamily="18" charset="0"/>
              </a:rPr>
            </a:br>
            <a:r>
              <a:rPr lang="en-US" dirty="0">
                <a:latin typeface="Calisto MT" panose="02040603050505030304" pitchFamily="18" charset="0"/>
              </a:rPr>
              <a:t>(IPT)</a:t>
            </a:r>
            <a:br>
              <a:rPr lang="en-US" dirty="0">
                <a:latin typeface="Calisto MT" panose="02040603050505030304" pitchFamily="18" charset="0"/>
              </a:rPr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Webinar 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March 20, 2020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FDA606-1F46-40D4-B450-D08B4D3F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 11/2020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"/>
    </mc:Choice>
    <mc:Fallback xmlns="">
      <p:transition spd="slow" advTm="41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6148F7-2555-4F0D-A572-30A65F1DD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2003960"/>
            <a:ext cx="8229600" cy="4572000"/>
          </a:xfrm>
          <a:solidFill>
            <a:schemeClr val="bg1"/>
          </a:solidFill>
          <a:ln w="76200">
            <a:solidFill>
              <a:srgbClr val="E3422E"/>
            </a:solidFill>
          </a:ln>
        </p:spPr>
        <p:txBody>
          <a:bodyPr numCol="1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IPT Quarterly returns and payment are due quarterly by the 15th day of the following month subsequent to each calendar quarter.  </a:t>
            </a:r>
          </a:p>
          <a:p>
            <a:r>
              <a:rPr lang="en-US" dirty="0">
                <a:solidFill>
                  <a:schemeClr val="tx1"/>
                </a:solidFill>
              </a:rPr>
              <a:t>For example: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IPT Annual return is due on the 15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of April.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Filing a return or making a payment after the due date will result in penalty and interest accruing on any unpaid balance from the day after the due date until a filed return and payment is made in full as per 7-1-69 &amp; 7-1-67 NMSA 1978. For details see Penalty &amp; Interest Rates at tax.newmexico.gov. </a:t>
            </a:r>
            <a:r>
              <a:rPr lang="en-US" b="1" dirty="0">
                <a:solidFill>
                  <a:schemeClr val="tx1"/>
                </a:solidFill>
              </a:rPr>
              <a:t>			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Return &amp; Payment Due 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94CAA-5D3F-420A-BF3D-245059324097}"/>
              </a:ext>
            </a:extLst>
          </p:cNvPr>
          <p:cNvSpPr txBox="1"/>
          <p:nvPr/>
        </p:nvSpPr>
        <p:spPr>
          <a:xfrm>
            <a:off x="6302753" y="3091949"/>
            <a:ext cx="2232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*If the 15th falls on a weekend or holiday, the file &amp; payment are considered timely the next available business day as per 7-1-77 NMSA 1978. Mailed payments shall be considered timely if postmarked on the next succeeding day which is not Saturday, Sunday, or a national holiday as per 3.1.4.10 NMAC.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D5B8FF-E4A9-4976-B061-3EE8B54E0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404" y="2852657"/>
            <a:ext cx="3800213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8686800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endParaRPr lang="en-US" sz="2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Coming Soon: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Insurance Premium Surplus Lines Tax is part of Phase II of the Insurance Premium Tax project.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Surplus Lines Due Dates: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Insurance Premium Surplus 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Lines Tax 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9AC9B-8334-45B3-8983-008D9048E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654" y="4408227"/>
            <a:ext cx="4772691" cy="18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3285361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account administrator will have access to file the Insurance Premium tax returns.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account administrator may grant access to an employee, accountant, bookkeeper etc. to file on behalf of the company.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For security reasons, please do not share a log-on and password.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B4C5E-746A-4B02-96B0-D49149FE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TAP Account Administrator </a:t>
            </a:r>
          </a:p>
        </p:txBody>
      </p:sp>
    </p:spTree>
    <p:extLst>
      <p:ext uri="{BB962C8B-B14F-4D97-AF65-F5344CB8AC3E}">
        <p14:creationId xmlns:p14="http://schemas.microsoft.com/office/powerpoint/2010/main" val="13566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3285361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endParaRPr lang="en-US" sz="24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 will cover: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Taxpayer Access Point (TAP) registration and log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Submitting your IPT quarterly and annual return.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Penalty and Interest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Requesting a refund of overpayment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B4C5E-746A-4B02-96B0-D49149FE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Filing &amp; Paying IPT </a:t>
            </a:r>
          </a:p>
        </p:txBody>
      </p:sp>
    </p:spTree>
    <p:extLst>
      <p:ext uri="{BB962C8B-B14F-4D97-AF65-F5344CB8AC3E}">
        <p14:creationId xmlns:p14="http://schemas.microsoft.com/office/powerpoint/2010/main" val="42460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3285361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Electronic payments-ACH debit/e-check (no service fee) using TAP.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Credit card payments, subject to a 2.4% convenience fee imposed by the credit card company using TAP.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Automatic clearing house and federal wire transfer payments (initiated through your financial institution)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Refer to Publication FYI 401 for special payment methods</a:t>
            </a: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 This can be found @www.tax.newmexico.gov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B4C5E-746A-4B02-96B0-D49149FE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489820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Payment Methods   </a:t>
            </a:r>
          </a:p>
        </p:txBody>
      </p:sp>
    </p:spTree>
    <p:extLst>
      <p:ext uri="{BB962C8B-B14F-4D97-AF65-F5344CB8AC3E}">
        <p14:creationId xmlns:p14="http://schemas.microsoft.com/office/powerpoint/2010/main" val="369700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3285361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Insurance Premium Tax program is subject to TAA and will follow the guidelines for assessing penalty and interest per Article 7-1-69 NMSA 1978.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Penalty is assessed at a rate of 2% per month or partial month not to exceed 20%.  Interest accrues daily; and  can change on a quarterly basis.  For detail see Penalty and interest rates at </a:t>
            </a:r>
            <a:r>
              <a:rPr lang="en-US" sz="2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3"/>
              </a:rPr>
              <a:t>www.tax.newmexico.gov</a:t>
            </a:r>
            <a:r>
              <a:rPr lang="en-US" sz="2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for annual and daily interest rates.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B4C5E-746A-4B02-96B0-D49149FE0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Penalty and Interest  </a:t>
            </a:r>
          </a:p>
        </p:txBody>
      </p:sp>
    </p:spTree>
    <p:extLst>
      <p:ext uri="{BB962C8B-B14F-4D97-AF65-F5344CB8AC3E}">
        <p14:creationId xmlns:p14="http://schemas.microsoft.com/office/powerpoint/2010/main" val="18255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Refund Request Options: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Refunds will be processed by the Department using form</a:t>
            </a:r>
          </a:p>
          <a:p>
            <a:r>
              <a:rPr lang="en-US" sz="20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RPD-41071, Application for Refund.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paper application must be accompanied by all supporting documents.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If the refund is based off of an annual return, you must first file the return via TAP or it must accompany the return.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Refunds may also be requested via TAP (note: the credit must be displayed in TAP on the account to submit the request.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Refund transfer requests may be submitted via TAP (a request to apply the credit balance to a future period or balance.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Supporting documents may be attached to the refund request in TAP. </a:t>
            </a:r>
            <a:endParaRPr lang="en-US" sz="1800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12121"/>
              </a:solidFill>
              <a:latin typeface="Calibri,sans-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Requesting a Refund</a:t>
            </a:r>
            <a:endParaRPr lang="en-US" sz="23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35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55"/>
    </mc:Choice>
    <mc:Fallback xmlns="">
      <p:transition spd="slow" advTm="2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8686800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TAP Demonstration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E5DBF-53EB-4648-810F-B64786B2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07420"/>
            <a:ext cx="7772400" cy="4866878"/>
          </a:xfrm>
          <a:prstGeom prst="rect">
            <a:avLst/>
          </a:prstGeom>
          <a:ln w="76200">
            <a:solidFill>
              <a:srgbClr val="DA4433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3BB113-662F-4805-97E4-85432640BD39}"/>
              </a:ext>
            </a:extLst>
          </p:cNvPr>
          <p:cNvSpPr txBox="1"/>
          <p:nvPr/>
        </p:nvSpPr>
        <p:spPr>
          <a:xfrm>
            <a:off x="685800" y="6308521"/>
            <a:ext cx="7772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https://tap.state.nm.us/TAP</a:t>
            </a:r>
          </a:p>
        </p:txBody>
      </p:sp>
    </p:spTree>
    <p:extLst>
      <p:ext uri="{BB962C8B-B14F-4D97-AF65-F5344CB8AC3E}">
        <p14:creationId xmlns:p14="http://schemas.microsoft.com/office/powerpoint/2010/main" val="258784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7B6B4-347F-4C45-99E9-C3BA2DBB6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TAP Logon</a:t>
            </a:r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FB7C4-A99C-47EB-81A1-C3C046143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21060"/>
            <a:ext cx="7772400" cy="5536940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C49533-F4AE-4C24-989D-865BF1FA9192}"/>
              </a:ext>
            </a:extLst>
          </p:cNvPr>
          <p:cNvGrpSpPr/>
          <p:nvPr/>
        </p:nvGrpSpPr>
        <p:grpSpPr>
          <a:xfrm>
            <a:off x="685800" y="2683068"/>
            <a:ext cx="7650480" cy="1091625"/>
            <a:chOff x="685800" y="2683068"/>
            <a:chExt cx="7650480" cy="10916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59C743-7046-4CE3-87CB-B0AB654FA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3555218"/>
              <a:ext cx="2645893" cy="2194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095525-68E2-4086-A3AC-9A9F04F20772}"/>
                </a:ext>
              </a:extLst>
            </p:cNvPr>
            <p:cNvSpPr/>
            <p:nvPr/>
          </p:nvSpPr>
          <p:spPr>
            <a:xfrm>
              <a:off x="792480" y="2683068"/>
              <a:ext cx="7543800" cy="324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382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63A66-E1EC-4FFA-BD12-F04CB871F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A1770A-EC4D-4D7E-A658-D227D0889B78}"/>
              </a:ext>
            </a:extLst>
          </p:cNvPr>
          <p:cNvSpPr/>
          <p:nvPr/>
        </p:nvSpPr>
        <p:spPr>
          <a:xfrm>
            <a:off x="906843" y="5652655"/>
            <a:ext cx="770817" cy="234267"/>
          </a:xfrm>
          <a:prstGeom prst="rect">
            <a:avLst/>
          </a:prstGeom>
          <a:noFill/>
          <a:ln w="57150" cap="flat" cmpd="sng" algn="ctr">
            <a:solidFill>
              <a:srgbClr val="CCFE1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4F473-B8CF-4B05-A456-580FB2B62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79" y="1337593"/>
            <a:ext cx="7816264" cy="5518298"/>
          </a:xfrm>
          <a:prstGeom prst="rect">
            <a:avLst/>
          </a:prstGeom>
          <a:ln w="76200">
            <a:solidFill>
              <a:srgbClr val="DA4433"/>
            </a:solidFill>
          </a:ln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A7797337-139B-4BF3-91E9-AE3B7B269BD7}"/>
              </a:ext>
            </a:extLst>
          </p:cNvPr>
          <p:cNvSpPr/>
          <p:nvPr/>
        </p:nvSpPr>
        <p:spPr>
          <a:xfrm>
            <a:off x="914400" y="5652655"/>
            <a:ext cx="763260" cy="234267"/>
          </a:xfrm>
          <a:prstGeom prst="frame">
            <a:avLst/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D569EC-2C46-47E4-A860-76F1D1621AE2}"/>
              </a:ext>
            </a:extLst>
          </p:cNvPr>
          <p:cNvGrpSpPr/>
          <p:nvPr/>
        </p:nvGrpSpPr>
        <p:grpSpPr>
          <a:xfrm>
            <a:off x="685800" y="2683068"/>
            <a:ext cx="7650480" cy="1091625"/>
            <a:chOff x="685800" y="2683068"/>
            <a:chExt cx="7650480" cy="1091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E56C4F-452D-436D-9302-B5A3CADF5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3555218"/>
              <a:ext cx="2645893" cy="219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601C95-FC0E-4F04-A57B-5CDF44F88433}"/>
                </a:ext>
              </a:extLst>
            </p:cNvPr>
            <p:cNvSpPr/>
            <p:nvPr/>
          </p:nvSpPr>
          <p:spPr>
            <a:xfrm>
              <a:off x="792480" y="2683068"/>
              <a:ext cx="7543800" cy="324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93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Welcome from New Mexico Taxation &amp; Revenue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Invitees include: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Insurance Companies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Insurance Brokers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Stakeholders in IPT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Presenters: 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Lisa Trujillo, Deputy Director of Audit and Compliance Division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Melissa </a:t>
            </a: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Acevedo, Accountant/Auditor</a:t>
            </a:r>
          </a:p>
          <a:p>
            <a:pPr marL="6858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 host of others who may help answer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12121"/>
              </a:solidFill>
              <a:latin typeface="Calibri,sans-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Introduction</a:t>
            </a:r>
            <a:endParaRPr lang="en-US" sz="32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85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55"/>
    </mc:Choice>
    <mc:Fallback xmlns="">
      <p:transition spd="slow" advTm="2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CF3703-F554-49D8-AEC3-EBAA17F00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pPr algn="ctr"/>
            <a:r>
              <a:rPr lang="en-US" sz="2300" dirty="0"/>
              <a:t>(Introduction screen)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DB60B-BDD4-4346-96F3-D54EDCDF8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39093"/>
            <a:ext cx="7772400" cy="5110294"/>
          </a:xfrm>
          <a:prstGeom prst="rect">
            <a:avLst/>
          </a:prstGeom>
          <a:ln w="76200">
            <a:solidFill>
              <a:srgbClr val="DA4433"/>
            </a:solidFill>
          </a:ln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4FE5561F-7DB6-4167-B85A-6BD8461E5548}"/>
              </a:ext>
            </a:extLst>
          </p:cNvPr>
          <p:cNvSpPr/>
          <p:nvPr/>
        </p:nvSpPr>
        <p:spPr>
          <a:xfrm>
            <a:off x="7653378" y="5781124"/>
            <a:ext cx="719805" cy="302281"/>
          </a:xfrm>
          <a:prstGeom prst="frame">
            <a:avLst/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24436D-9F83-42E7-861A-3710D456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4D362-DD4D-4635-8FD1-50069E7B9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87426"/>
            <a:ext cx="7772400" cy="4642735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endParaRPr lang="en-US" sz="2300" dirty="0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4FE5561F-7DB6-4167-B85A-6BD8461E5548}"/>
              </a:ext>
            </a:extLst>
          </p:cNvPr>
          <p:cNvSpPr/>
          <p:nvPr/>
        </p:nvSpPr>
        <p:spPr>
          <a:xfrm>
            <a:off x="2912249" y="3711388"/>
            <a:ext cx="1152605" cy="422621"/>
          </a:xfrm>
          <a:prstGeom prst="frame">
            <a:avLst>
              <a:gd name="adj1" fmla="val 10096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64AAA6B0-0243-4942-9F4D-23C9DF2910EB}"/>
              </a:ext>
            </a:extLst>
          </p:cNvPr>
          <p:cNvSpPr/>
          <p:nvPr/>
        </p:nvSpPr>
        <p:spPr>
          <a:xfrm>
            <a:off x="1873624" y="3988013"/>
            <a:ext cx="2302960" cy="1729046"/>
          </a:xfrm>
          <a:prstGeom prst="frame">
            <a:avLst>
              <a:gd name="adj1" fmla="val 3924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9A6871-AEEE-401A-9A33-444670F7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CB400-8AF6-409D-8404-EB91A26FC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21" y="1203462"/>
            <a:ext cx="6531159" cy="5654538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</p:spTree>
    <p:extLst>
      <p:ext uri="{BB962C8B-B14F-4D97-AF65-F5344CB8AC3E}">
        <p14:creationId xmlns:p14="http://schemas.microsoft.com/office/powerpoint/2010/main" val="3609670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0D276C-82B2-41AE-83F0-FBC14C03E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B8479-F741-42F2-9CD8-3518A5A3A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37" y="1312429"/>
            <a:ext cx="6818326" cy="5545571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pPr lvl="0" algn="ctr"/>
            <a:r>
              <a:rPr lang="en-US" sz="16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(Completed registration screen)</a:t>
            </a:r>
          </a:p>
          <a:p>
            <a:endParaRPr lang="en-US" sz="2300" dirty="0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4FE5561F-7DB6-4167-B85A-6BD8461E5548}"/>
              </a:ext>
            </a:extLst>
          </p:cNvPr>
          <p:cNvSpPr/>
          <p:nvPr/>
        </p:nvSpPr>
        <p:spPr>
          <a:xfrm>
            <a:off x="7383213" y="6583680"/>
            <a:ext cx="528992" cy="210085"/>
          </a:xfrm>
          <a:prstGeom prst="frame">
            <a:avLst>
              <a:gd name="adj1" fmla="val 6809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FEAA680-B999-43AF-9F0C-D7DB70965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pPr lvl="0" algn="ctr"/>
            <a:r>
              <a:rPr lang="en-US" sz="20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(Account validation screen)</a:t>
            </a:r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80243-2D78-47CC-8458-7F5451EA2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77" y="1301314"/>
            <a:ext cx="7772400" cy="3671899"/>
          </a:xfrm>
          <a:prstGeom prst="rect">
            <a:avLst/>
          </a:prstGeom>
          <a:ln w="76200">
            <a:solidFill>
              <a:srgbClr val="DA4433"/>
            </a:solidFill>
          </a:ln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3230D8A6-0B2A-4CC1-A020-3BC86BB559B5}"/>
              </a:ext>
            </a:extLst>
          </p:cNvPr>
          <p:cNvSpPr/>
          <p:nvPr/>
        </p:nvSpPr>
        <p:spPr>
          <a:xfrm>
            <a:off x="914400" y="3720736"/>
            <a:ext cx="2969703" cy="353830"/>
          </a:xfrm>
          <a:prstGeom prst="frame">
            <a:avLst>
              <a:gd name="adj1" fmla="val 7578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A8B622-7D05-4970-A0B7-6A1C6A651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EDEEA-5687-4B17-B7F8-2BF68F69E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1301710"/>
            <a:ext cx="7772400" cy="5192251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endParaRPr lang="en-US" sz="2300" dirty="0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6D3B897-B647-416F-881D-8FCA56A33532}"/>
              </a:ext>
            </a:extLst>
          </p:cNvPr>
          <p:cNvSpPr/>
          <p:nvPr/>
        </p:nvSpPr>
        <p:spPr>
          <a:xfrm>
            <a:off x="1734745" y="5635178"/>
            <a:ext cx="1389888" cy="391579"/>
          </a:xfrm>
          <a:prstGeom prst="frame">
            <a:avLst>
              <a:gd name="adj1" fmla="val 10276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4F4624-2BA7-4A55-9B74-0394061F9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99102-0ED2-46AD-B2F4-C4BD24E09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474" y="1531059"/>
            <a:ext cx="5199051" cy="532694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endParaRPr lang="en-US" sz="2300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48553E49-F4C9-4FBD-B2A8-A0F08980DC22}"/>
              </a:ext>
            </a:extLst>
          </p:cNvPr>
          <p:cNvSpPr/>
          <p:nvPr/>
        </p:nvSpPr>
        <p:spPr>
          <a:xfrm>
            <a:off x="5674938" y="3009668"/>
            <a:ext cx="1040633" cy="213652"/>
          </a:xfrm>
          <a:prstGeom prst="frame">
            <a:avLst/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8CC493-2B7A-49FD-99D6-55010198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2C637-5D66-4FE5-B79E-007270187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3" y="1279400"/>
            <a:ext cx="7772400" cy="5130748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endParaRPr lang="en-US" sz="2300" dirty="0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06D3B897-B647-416F-881D-8FCA56A33532}"/>
              </a:ext>
            </a:extLst>
          </p:cNvPr>
          <p:cNvSpPr/>
          <p:nvPr/>
        </p:nvSpPr>
        <p:spPr>
          <a:xfrm>
            <a:off x="1639874" y="5639725"/>
            <a:ext cx="2592060" cy="391579"/>
          </a:xfrm>
          <a:prstGeom prst="frame">
            <a:avLst>
              <a:gd name="adj1" fmla="val 5828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31C7C037-11B3-41CA-A2EF-659E25BC0CAC}"/>
              </a:ext>
            </a:extLst>
          </p:cNvPr>
          <p:cNvSpPr/>
          <p:nvPr/>
        </p:nvSpPr>
        <p:spPr>
          <a:xfrm>
            <a:off x="7916491" y="6086644"/>
            <a:ext cx="626218" cy="270605"/>
          </a:xfrm>
          <a:prstGeom prst="frame">
            <a:avLst>
              <a:gd name="adj1" fmla="val 6073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1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75FB8B-8390-4DAF-8D2A-5C08FA12B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B797B0-4D0A-48E6-B8BA-C3E686FEEF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26"/>
          <a:stretch/>
        </p:blipFill>
        <p:spPr>
          <a:xfrm>
            <a:off x="751272" y="1481177"/>
            <a:ext cx="7772400" cy="5376822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endParaRPr lang="en-US" sz="2300" dirty="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15D9C12F-1A94-4C92-B42F-D6E683E4C157}"/>
              </a:ext>
            </a:extLst>
          </p:cNvPr>
          <p:cNvSpPr/>
          <p:nvPr/>
        </p:nvSpPr>
        <p:spPr>
          <a:xfrm>
            <a:off x="751272" y="5528763"/>
            <a:ext cx="306711" cy="329515"/>
          </a:xfrm>
          <a:prstGeom prst="frame">
            <a:avLst>
              <a:gd name="adj1" fmla="val 5828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41302D-1817-4BF0-89FE-CB0AE29BC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1323B7-AFB8-4527-8A6E-020EE0F57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64"/>
          <a:stretch/>
        </p:blipFill>
        <p:spPr>
          <a:xfrm>
            <a:off x="685800" y="1195035"/>
            <a:ext cx="7772400" cy="5679287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Registering for TAP</a:t>
            </a:r>
          </a:p>
          <a:p>
            <a:endParaRPr lang="en-US" sz="2300" dirty="0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3BC331B7-1E49-4B29-AD6A-CE8DE8531ADE}"/>
              </a:ext>
            </a:extLst>
          </p:cNvPr>
          <p:cNvSpPr/>
          <p:nvPr/>
        </p:nvSpPr>
        <p:spPr>
          <a:xfrm>
            <a:off x="7769963" y="6493961"/>
            <a:ext cx="590265" cy="300867"/>
          </a:xfrm>
          <a:prstGeom prst="frame">
            <a:avLst>
              <a:gd name="adj1" fmla="val 8215"/>
            </a:avLst>
          </a:prstGeom>
          <a:solidFill>
            <a:srgbClr val="FFFF00"/>
          </a:solidFill>
          <a:ln>
            <a:solidFill>
              <a:srgbClr val="E34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328826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Insurance Premium Tax Legislative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Tax Administration Act (TAA)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TAP Account Administrator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Filing and Paying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Payment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Penalty and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Taxpayer Access Point (TAP)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Who to contact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Additional questions and answers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212121"/>
              </a:solidFill>
              <a:latin typeface="Calibri,sans-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Agenda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838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0B7E36-117E-4AC9-A50F-3B8E3E0D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AD879-3D01-4FEC-BB6F-9753C28EF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68183"/>
            <a:ext cx="7772400" cy="5088406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Log on to TAP</a:t>
            </a:r>
          </a:p>
          <a:p>
            <a:endParaRPr lang="en-US" sz="2300" dirty="0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B739DA95-4269-46F6-9505-FAFACB684053}"/>
              </a:ext>
            </a:extLst>
          </p:cNvPr>
          <p:cNvSpPr/>
          <p:nvPr/>
        </p:nvSpPr>
        <p:spPr>
          <a:xfrm>
            <a:off x="811263" y="3675857"/>
            <a:ext cx="2377440" cy="89976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080127-D381-48D1-B8F8-C978D3B1AF28}"/>
              </a:ext>
            </a:extLst>
          </p:cNvPr>
          <p:cNvSpPr/>
          <p:nvPr/>
        </p:nvSpPr>
        <p:spPr>
          <a:xfrm>
            <a:off x="748145" y="3090823"/>
            <a:ext cx="2909455" cy="20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D608AE-827F-4371-BE8D-553EBE5E94F2}"/>
              </a:ext>
            </a:extLst>
          </p:cNvPr>
          <p:cNvSpPr/>
          <p:nvPr/>
        </p:nvSpPr>
        <p:spPr>
          <a:xfrm>
            <a:off x="748145" y="3295498"/>
            <a:ext cx="2599062" cy="13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5A740-E9B3-4E4D-BF49-BEB58711C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Log on to TAP</a:t>
            </a:r>
          </a:p>
          <a:p>
            <a:endParaRPr lang="en-US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EF3BA2-BC05-4C4D-8116-75CD72C03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843914"/>
            <a:ext cx="7772400" cy="4173475"/>
          </a:xfrm>
          <a:prstGeom prst="rect">
            <a:avLst/>
          </a:prstGeom>
          <a:ln w="76200">
            <a:solidFill>
              <a:srgbClr val="DA4433"/>
            </a:solidFill>
          </a:ln>
        </p:spPr>
      </p:pic>
      <p:sp>
        <p:nvSpPr>
          <p:cNvPr id="15" name="Frame 14">
            <a:extLst>
              <a:ext uri="{FF2B5EF4-FFF2-40B4-BE49-F238E27FC236}">
                <a16:creationId xmlns:a16="http://schemas.microsoft.com/office/drawing/2014/main" id="{BD52C638-0CD1-4E00-B075-F3AEBA9F7119}"/>
              </a:ext>
            </a:extLst>
          </p:cNvPr>
          <p:cNvSpPr/>
          <p:nvPr/>
        </p:nvSpPr>
        <p:spPr>
          <a:xfrm>
            <a:off x="972923" y="3664560"/>
            <a:ext cx="2070199" cy="532181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419FC-2228-48D5-A2D7-B452B17B9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Log on to TAP</a:t>
            </a:r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DBC709-56C9-4978-951E-2FBFA9F09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83458"/>
            <a:ext cx="7772400" cy="3998148"/>
          </a:xfrm>
          <a:prstGeom prst="rect">
            <a:avLst/>
          </a:prstGeom>
          <a:ln w="76200">
            <a:solidFill>
              <a:srgbClr val="DA4433"/>
            </a:solidFill>
          </a:ln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E27C3C90-CCD3-4B80-B89A-96583E50F796}"/>
              </a:ext>
            </a:extLst>
          </p:cNvPr>
          <p:cNvSpPr/>
          <p:nvPr/>
        </p:nvSpPr>
        <p:spPr>
          <a:xfrm>
            <a:off x="944389" y="3782532"/>
            <a:ext cx="2085978" cy="42586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71CB22-0F82-49E4-81E4-B32626B2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5E92F2-F35C-497B-95EB-73BFCD1F1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90" y="1384328"/>
            <a:ext cx="7772400" cy="5109633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TAP Home Page</a:t>
            </a:r>
          </a:p>
          <a:p>
            <a:endParaRPr lang="en-US" sz="2300" dirty="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CC82AC2B-A2E4-410E-9223-8B41B5CFB718}"/>
              </a:ext>
            </a:extLst>
          </p:cNvPr>
          <p:cNvSpPr/>
          <p:nvPr/>
        </p:nvSpPr>
        <p:spPr>
          <a:xfrm>
            <a:off x="921715" y="5274804"/>
            <a:ext cx="907527" cy="88688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76AAC5E-0C36-4C13-A2DE-87CF2FFF5881}"/>
              </a:ext>
            </a:extLst>
          </p:cNvPr>
          <p:cNvSpPr/>
          <p:nvPr/>
        </p:nvSpPr>
        <p:spPr>
          <a:xfrm>
            <a:off x="691264" y="5851663"/>
            <a:ext cx="277977" cy="199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9DD593-2D5D-46B8-A221-3D198C6B3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ACC3B1-8C46-48DF-917D-0EC251B12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73" y="1486082"/>
            <a:ext cx="7772400" cy="4894924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Filing IPT Return</a:t>
            </a:r>
          </a:p>
          <a:p>
            <a:endParaRPr lang="en-US" sz="2300" dirty="0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923334A-DFCA-453F-BA34-EF5773865BBB}"/>
              </a:ext>
            </a:extLst>
          </p:cNvPr>
          <p:cNvSpPr/>
          <p:nvPr/>
        </p:nvSpPr>
        <p:spPr>
          <a:xfrm>
            <a:off x="953721" y="5988114"/>
            <a:ext cx="611519" cy="248195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393B7EF-3142-49C7-8DE7-F27A6F445516}"/>
              </a:ext>
            </a:extLst>
          </p:cNvPr>
          <p:cNvSpPr/>
          <p:nvPr/>
        </p:nvSpPr>
        <p:spPr>
          <a:xfrm>
            <a:off x="4731250" y="6003741"/>
            <a:ext cx="778779" cy="218113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981D33-0DF6-4F51-81CE-A20CD74F5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DE1112-921B-468E-AB94-599C7FFBE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99" y="1769438"/>
            <a:ext cx="7772400" cy="4401431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464653" y="363262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Filing IPT Initial Return</a:t>
            </a:r>
          </a:p>
          <a:p>
            <a:endParaRPr lang="en-US" sz="2300" dirty="0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923334A-DFCA-453F-BA34-EF5773865BBB}"/>
              </a:ext>
            </a:extLst>
          </p:cNvPr>
          <p:cNvSpPr/>
          <p:nvPr/>
        </p:nvSpPr>
        <p:spPr>
          <a:xfrm>
            <a:off x="685798" y="3002972"/>
            <a:ext cx="2654690" cy="33250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83373CF-3C24-47BF-8CC1-49A6A3A76DF2}"/>
              </a:ext>
            </a:extLst>
          </p:cNvPr>
          <p:cNvSpPr/>
          <p:nvPr/>
        </p:nvSpPr>
        <p:spPr>
          <a:xfrm>
            <a:off x="7737821" y="5797552"/>
            <a:ext cx="634019" cy="300151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1D302EF-9F46-40F3-8A7A-E8F6E2BB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Filing IPT Initial Return</a:t>
            </a:r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2044E-A20C-4AE6-B078-03F634100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344042"/>
            <a:ext cx="7543800" cy="5311768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</p:spTree>
    <p:extLst>
      <p:ext uri="{BB962C8B-B14F-4D97-AF65-F5344CB8AC3E}">
        <p14:creationId xmlns:p14="http://schemas.microsoft.com/office/powerpoint/2010/main" val="853507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1D302EF-9F46-40F3-8A7A-E8F6E2BB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Filing IPT Initial Return</a:t>
            </a:r>
          </a:p>
          <a:p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DA5B4-1AF4-42C1-9931-1B4840239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83686"/>
            <a:ext cx="7772400" cy="5429486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</p:spTree>
    <p:extLst>
      <p:ext uri="{BB962C8B-B14F-4D97-AF65-F5344CB8AC3E}">
        <p14:creationId xmlns:p14="http://schemas.microsoft.com/office/powerpoint/2010/main" val="1560815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1D302EF-9F46-40F3-8A7A-E8F6E2BBE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Filing IPT Initial Return</a:t>
            </a:r>
          </a:p>
          <a:p>
            <a:endParaRPr lang="en-US" sz="2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9844C-4A90-415F-8F7F-F1048A66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421978"/>
            <a:ext cx="7772400" cy="4876491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</p:spTree>
    <p:extLst>
      <p:ext uri="{BB962C8B-B14F-4D97-AF65-F5344CB8AC3E}">
        <p14:creationId xmlns:p14="http://schemas.microsoft.com/office/powerpoint/2010/main" val="3673700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BF5A83-3151-44C1-81EE-2CE2CDA42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AAA6D-D6CA-439B-B5D9-4B4E087C7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1313154"/>
            <a:ext cx="7772400" cy="5544846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IPT Confirmation Page</a:t>
            </a:r>
          </a:p>
          <a:p>
            <a:endParaRPr lang="en-US" sz="23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E3277B1-9B5F-431B-8CBC-FE4EFDE4CC4C}"/>
              </a:ext>
            </a:extLst>
          </p:cNvPr>
          <p:cNvSpPr/>
          <p:nvPr/>
        </p:nvSpPr>
        <p:spPr>
          <a:xfrm>
            <a:off x="4636237" y="6604841"/>
            <a:ext cx="1037739" cy="25315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7632433-771F-4927-A00C-4A5A7F7B45F5}"/>
              </a:ext>
            </a:extLst>
          </p:cNvPr>
          <p:cNvSpPr/>
          <p:nvPr/>
        </p:nvSpPr>
        <p:spPr>
          <a:xfrm>
            <a:off x="5673976" y="6604837"/>
            <a:ext cx="1127255" cy="25315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0807C84-DD80-4194-8D73-12986BD081DA}"/>
              </a:ext>
            </a:extLst>
          </p:cNvPr>
          <p:cNvSpPr/>
          <p:nvPr/>
        </p:nvSpPr>
        <p:spPr>
          <a:xfrm>
            <a:off x="6801231" y="6604841"/>
            <a:ext cx="1216772" cy="25315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D8C12D5-F166-4085-9B04-7E214A0CD5FF}"/>
              </a:ext>
            </a:extLst>
          </p:cNvPr>
          <p:cNvSpPr/>
          <p:nvPr/>
        </p:nvSpPr>
        <p:spPr>
          <a:xfrm>
            <a:off x="8018003" y="6604838"/>
            <a:ext cx="668798" cy="25315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3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8686800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endParaRPr lang="en-US" sz="2000" b="1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sz="2400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Insurance Premium Tax 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Enacted by House Bill 223 went into effect January 1,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This bill transferred the duty to collect insurance premium taxes from the Office of the Superintendent of Insurance to the Taxation and Revenue Department (TRD); creating the Insurance Premium Tax Act.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Section 7, Article 40 NMSA 1978 under the Tax Administration Act (TAA) authorizes the Department to administer the tax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Legislative Overview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110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71B680-16FE-41F7-ADBF-C916B650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Paying IPT Initial Return</a:t>
            </a:r>
          </a:p>
          <a:p>
            <a:endParaRPr lang="en-US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135D1-5D0E-47B9-B9D5-F4AEAFC43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32880"/>
            <a:ext cx="8229600" cy="3296926"/>
          </a:xfrm>
          <a:prstGeom prst="rect">
            <a:avLst/>
          </a:prstGeom>
          <a:ln w="57150">
            <a:solidFill>
              <a:srgbClr val="E3422E"/>
            </a:solidFill>
          </a:ln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A5990B13-784A-4CA8-B278-7C53C8FCE5FF}"/>
              </a:ext>
            </a:extLst>
          </p:cNvPr>
          <p:cNvSpPr/>
          <p:nvPr/>
        </p:nvSpPr>
        <p:spPr>
          <a:xfrm>
            <a:off x="449530" y="3808310"/>
            <a:ext cx="847734" cy="25315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E3277B1-9B5F-431B-8CBC-FE4EFDE4CC4C}"/>
              </a:ext>
            </a:extLst>
          </p:cNvPr>
          <p:cNvSpPr/>
          <p:nvPr/>
        </p:nvSpPr>
        <p:spPr>
          <a:xfrm>
            <a:off x="457200" y="3359650"/>
            <a:ext cx="1265802" cy="25315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036E194-D396-4920-BB40-4B2AAC6BC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6A3DF1-7A71-4212-AEDD-EC405581D7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38" b="936"/>
          <a:stretch/>
        </p:blipFill>
        <p:spPr>
          <a:xfrm>
            <a:off x="731203" y="1129775"/>
            <a:ext cx="7681594" cy="5728225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Paying IPT Initial Return</a:t>
            </a:r>
          </a:p>
          <a:p>
            <a:endParaRPr lang="en-US" sz="23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E3277B1-9B5F-431B-8CBC-FE4EFDE4CC4C}"/>
              </a:ext>
            </a:extLst>
          </p:cNvPr>
          <p:cNvSpPr/>
          <p:nvPr/>
        </p:nvSpPr>
        <p:spPr>
          <a:xfrm>
            <a:off x="4572001" y="4466201"/>
            <a:ext cx="1005084" cy="206471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6097A6D-D007-4EC7-B3D2-4BADE287671B}"/>
              </a:ext>
            </a:extLst>
          </p:cNvPr>
          <p:cNvSpPr/>
          <p:nvPr/>
        </p:nvSpPr>
        <p:spPr>
          <a:xfrm>
            <a:off x="6099112" y="1791964"/>
            <a:ext cx="1983194" cy="166223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6F33E61-BC45-4C43-9B20-6BF0CB10B80E}"/>
              </a:ext>
            </a:extLst>
          </p:cNvPr>
          <p:cNvSpPr/>
          <p:nvPr/>
        </p:nvSpPr>
        <p:spPr>
          <a:xfrm>
            <a:off x="6099112" y="2472566"/>
            <a:ext cx="1983194" cy="21772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2660994F-EFBA-4357-9ACE-D3DDD9114CA0}"/>
              </a:ext>
            </a:extLst>
          </p:cNvPr>
          <p:cNvSpPr/>
          <p:nvPr/>
        </p:nvSpPr>
        <p:spPr>
          <a:xfrm>
            <a:off x="6099113" y="3820065"/>
            <a:ext cx="1983194" cy="19747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D7958E8-4846-4975-9B46-D0E35A518B41}"/>
              </a:ext>
            </a:extLst>
          </p:cNvPr>
          <p:cNvSpPr/>
          <p:nvPr/>
        </p:nvSpPr>
        <p:spPr>
          <a:xfrm>
            <a:off x="6099112" y="3364039"/>
            <a:ext cx="1983194" cy="19747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35B49-FAE1-483C-8DDB-6BC700143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E37CA1-944D-4EED-9ED2-4311DB590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1457384"/>
            <a:ext cx="7772400" cy="5400616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IPT Payment Confirmation</a:t>
            </a:r>
          </a:p>
          <a:p>
            <a:endParaRPr lang="en-US" sz="2300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A5990B13-784A-4CA8-B278-7C53C8FCE5FF}"/>
              </a:ext>
            </a:extLst>
          </p:cNvPr>
          <p:cNvSpPr/>
          <p:nvPr/>
        </p:nvSpPr>
        <p:spPr>
          <a:xfrm>
            <a:off x="8017770" y="6618428"/>
            <a:ext cx="669029" cy="239572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E3277B1-9B5F-431B-8CBC-FE4EFDE4CC4C}"/>
              </a:ext>
            </a:extLst>
          </p:cNvPr>
          <p:cNvSpPr/>
          <p:nvPr/>
        </p:nvSpPr>
        <p:spPr>
          <a:xfrm>
            <a:off x="6769776" y="6618428"/>
            <a:ext cx="1228867" cy="239572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61C88A-FB64-4C70-9F19-C78C33690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172B1-BEAE-45EC-B85D-24EC37000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19202"/>
            <a:ext cx="7772400" cy="4874759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IPT Return Status</a:t>
            </a:r>
          </a:p>
          <a:p>
            <a:endParaRPr lang="en-US" sz="2300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0ADE55F-5CCF-4811-BEB8-CB24E66629FC}"/>
              </a:ext>
            </a:extLst>
          </p:cNvPr>
          <p:cNvSpPr/>
          <p:nvPr/>
        </p:nvSpPr>
        <p:spPr>
          <a:xfrm>
            <a:off x="3415715" y="6088218"/>
            <a:ext cx="929030" cy="21537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C6E6E51-D6EF-4330-BFC2-02F01CB5C53C}"/>
              </a:ext>
            </a:extLst>
          </p:cNvPr>
          <p:cNvSpPr/>
          <p:nvPr/>
        </p:nvSpPr>
        <p:spPr>
          <a:xfrm>
            <a:off x="951620" y="6088218"/>
            <a:ext cx="606759" cy="21537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414363-FBFB-49B1-BF7B-D345901F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506453-491D-4CEC-B358-1ED3B43C2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74970"/>
            <a:ext cx="7772400" cy="3778361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Payment and Return Status </a:t>
            </a:r>
          </a:p>
          <a:p>
            <a:endParaRPr lang="en-US" sz="23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9B8F833-E354-43BD-BC42-2437A224409A}"/>
              </a:ext>
            </a:extLst>
          </p:cNvPr>
          <p:cNvSpPr/>
          <p:nvPr/>
        </p:nvSpPr>
        <p:spPr>
          <a:xfrm>
            <a:off x="4277277" y="4807875"/>
            <a:ext cx="2425382" cy="21537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C8BBCF4-391B-431B-B6C6-162DC141B226}"/>
              </a:ext>
            </a:extLst>
          </p:cNvPr>
          <p:cNvSpPr/>
          <p:nvPr/>
        </p:nvSpPr>
        <p:spPr>
          <a:xfrm>
            <a:off x="4277277" y="5022632"/>
            <a:ext cx="2659468" cy="21537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4B302B6-D6A2-4E67-9773-67C91681D92E}"/>
              </a:ext>
            </a:extLst>
          </p:cNvPr>
          <p:cNvSpPr/>
          <p:nvPr/>
        </p:nvSpPr>
        <p:spPr>
          <a:xfrm>
            <a:off x="825202" y="4513953"/>
            <a:ext cx="2541161" cy="939378"/>
          </a:xfrm>
          <a:prstGeom prst="frame">
            <a:avLst>
              <a:gd name="adj1" fmla="val 1641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491891-95A4-4DE6-9202-EB3890E2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4591ED-A6AE-4FAC-ACD1-5F01B98EF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97400"/>
            <a:ext cx="7772400" cy="5149516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Requesting Refund</a:t>
            </a:r>
            <a:endParaRPr lang="en-US" sz="2300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834AE9-0F3B-4034-8CC9-CC5340805885}"/>
              </a:ext>
            </a:extLst>
          </p:cNvPr>
          <p:cNvSpPr/>
          <p:nvPr/>
        </p:nvSpPr>
        <p:spPr>
          <a:xfrm>
            <a:off x="6092133" y="3185986"/>
            <a:ext cx="852223" cy="21537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AB5C688-A106-47DA-B6C2-DDA06CC6552D}"/>
              </a:ext>
            </a:extLst>
          </p:cNvPr>
          <p:cNvSpPr/>
          <p:nvPr/>
        </p:nvSpPr>
        <p:spPr>
          <a:xfrm>
            <a:off x="981051" y="6148764"/>
            <a:ext cx="1643635" cy="215374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569A4B-F1DE-4961-B040-1BDAF28D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Refund Introduction Screen</a:t>
            </a:r>
            <a:endParaRPr lang="en-US" sz="23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8893A9-DC4B-42FC-AD6B-BC01C807B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37320"/>
            <a:ext cx="7772400" cy="4314443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AC834AE9-0F3B-4034-8CC9-CC5340805885}"/>
              </a:ext>
            </a:extLst>
          </p:cNvPr>
          <p:cNvSpPr/>
          <p:nvPr/>
        </p:nvSpPr>
        <p:spPr>
          <a:xfrm>
            <a:off x="7744968" y="5285064"/>
            <a:ext cx="627245" cy="289119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AE8F44-D13B-4AAE-A345-66E1A6EC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19EDF-DC29-47C1-B53C-707337F98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20073"/>
            <a:ext cx="7772400" cy="4397963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Requesting Refund</a:t>
            </a:r>
            <a:endParaRPr lang="en-US" sz="2300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834AE9-0F3B-4034-8CC9-CC5340805885}"/>
              </a:ext>
            </a:extLst>
          </p:cNvPr>
          <p:cNvSpPr/>
          <p:nvPr/>
        </p:nvSpPr>
        <p:spPr>
          <a:xfrm>
            <a:off x="7765473" y="5570175"/>
            <a:ext cx="605767" cy="293650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E28E10-EC92-477F-8F4F-F659235AB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A34F23-9010-4374-96E4-34ECA301B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78" y="1545219"/>
            <a:ext cx="7772400" cy="4807670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Requesting Application</a:t>
            </a:r>
          </a:p>
          <a:p>
            <a:pPr lvl="0" algn="ctr"/>
            <a:endParaRPr lang="en-US" sz="2300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834AE9-0F3B-4034-8CC9-CC5340805885}"/>
              </a:ext>
            </a:extLst>
          </p:cNvPr>
          <p:cNvSpPr/>
          <p:nvPr/>
        </p:nvSpPr>
        <p:spPr>
          <a:xfrm>
            <a:off x="3589587" y="4058122"/>
            <a:ext cx="173811" cy="166255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3D10DEB-EF15-4847-92B4-60351FD58D1D}"/>
              </a:ext>
            </a:extLst>
          </p:cNvPr>
          <p:cNvSpPr/>
          <p:nvPr/>
        </p:nvSpPr>
        <p:spPr>
          <a:xfrm>
            <a:off x="4642887" y="4058122"/>
            <a:ext cx="3834440" cy="1014934"/>
          </a:xfrm>
          <a:prstGeom prst="frame">
            <a:avLst>
              <a:gd name="adj1" fmla="val 71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E127E94-F4B6-4649-B9DF-79F8FCE37468}"/>
              </a:ext>
            </a:extLst>
          </p:cNvPr>
          <p:cNvSpPr/>
          <p:nvPr/>
        </p:nvSpPr>
        <p:spPr>
          <a:xfrm>
            <a:off x="7912837" y="6012236"/>
            <a:ext cx="564490" cy="219831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8" grpId="0" animBg="1"/>
      <p:bldP spid="8" grpId="1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FA7AA9-3A5F-42F1-ABE3-D9C26DD0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C1149-5B5A-48B0-81D8-73D8DB2E7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50554"/>
            <a:ext cx="7772400" cy="4731305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Requesting Options</a:t>
            </a:r>
            <a:endParaRPr lang="en-US" sz="2300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834AE9-0F3B-4034-8CC9-CC5340805885}"/>
              </a:ext>
            </a:extLst>
          </p:cNvPr>
          <p:cNvSpPr/>
          <p:nvPr/>
        </p:nvSpPr>
        <p:spPr>
          <a:xfrm>
            <a:off x="7751428" y="5723708"/>
            <a:ext cx="628570" cy="248717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8686800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Taxation and Revenue Department (TRD) administers various tax and fee acts.  The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Tax Administration Act contains all of the administrative statutes for these acts.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All of this information can be found on the </a:t>
            </a: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4"/>
              </a:rPr>
              <a:t>WWW.tax.newmexico.gov</a:t>
            </a: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website.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website breaks down the information by various acts.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Tax Administration Act </a:t>
            </a:r>
          </a:p>
          <a:p>
            <a:pPr algn="ctr"/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02095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23DAE0-5516-493B-AEB8-A4D947DC2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128922-58BE-40A1-A944-BCDC4D30A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89" y="1222810"/>
            <a:ext cx="7772400" cy="5635190"/>
          </a:xfrm>
          <a:prstGeom prst="rect">
            <a:avLst/>
          </a:prstGeom>
          <a:ln w="76200">
            <a:solidFill>
              <a:srgbClr val="E3422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2F2B2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Refund Confirmation</a:t>
            </a:r>
          </a:p>
          <a:p>
            <a:pPr lvl="0" algn="ctr"/>
            <a:endParaRPr lang="en-US" sz="2300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C834AE9-0F3B-4034-8CC9-CC5340805885}"/>
              </a:ext>
            </a:extLst>
          </p:cNvPr>
          <p:cNvSpPr/>
          <p:nvPr/>
        </p:nvSpPr>
        <p:spPr>
          <a:xfrm>
            <a:off x="7824920" y="6557631"/>
            <a:ext cx="631391" cy="205906"/>
          </a:xfrm>
          <a:prstGeom prst="frame">
            <a:avLst>
              <a:gd name="adj1" fmla="val 5000"/>
            </a:avLst>
          </a:prstGeom>
          <a:ln>
            <a:solidFill>
              <a:srgbClr val="E34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A25288D6-7193-4350-99DB-90D796C80AC0}"/>
              </a:ext>
            </a:extLst>
          </p:cNvPr>
          <p:cNvSpPr/>
          <p:nvPr/>
        </p:nvSpPr>
        <p:spPr>
          <a:xfrm>
            <a:off x="831733" y="5373189"/>
            <a:ext cx="170904" cy="192910"/>
          </a:xfrm>
          <a:prstGeom prst="frame">
            <a:avLst>
              <a:gd name="adj1" fmla="val 5000"/>
            </a:avLst>
          </a:prstGeom>
          <a:ln>
            <a:solidFill>
              <a:srgbClr val="DA4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EB5CB7-DE26-4E0F-9132-7B806797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59"/>
            <a:ext cx="8229600" cy="4490001"/>
          </a:xfrm>
          <a:gradFill flip="none" rotWithShape="1">
            <a:gsLst>
              <a:gs pos="0">
                <a:srgbClr val="006873">
                  <a:shade val="30000"/>
                  <a:satMod val="115000"/>
                </a:srgbClr>
              </a:gs>
              <a:gs pos="50000">
                <a:srgbClr val="006873">
                  <a:shade val="67500"/>
                  <a:satMod val="115000"/>
                </a:srgbClr>
              </a:gs>
              <a:gs pos="100000">
                <a:srgbClr val="006873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solidFill>
              <a:srgbClr val="E3422E"/>
            </a:solidFill>
          </a:ln>
        </p:spPr>
        <p:txBody>
          <a:bodyPr>
            <a:normAutofit/>
          </a:bodyPr>
          <a:lstStyle/>
          <a:p>
            <a:pPr algn="ctr"/>
            <a:endParaRPr lang="en-US" sz="2000" b="1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sz="2000" b="1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/>
            <a:endParaRPr lang="en-US" sz="2000" b="1" dirty="0">
              <a:solidFill>
                <a:srgbClr val="21212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0" algn="ctr">
              <a:buNone/>
            </a:pPr>
            <a:r>
              <a:rPr lang="en-US" sz="2400" b="1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 &amp;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DDA9C-BBAF-4012-B70B-B7B64275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932497"/>
            <a:ext cx="4597167" cy="1522057"/>
          </a:xfrm>
          <a:prstGeom prst="rect">
            <a:avLst/>
          </a:prstGeom>
          <a:ln w="38100">
            <a:solidFill>
              <a:srgbClr val="E3422E"/>
            </a:solidFill>
          </a:ln>
        </p:spPr>
      </p:pic>
    </p:spTree>
    <p:extLst>
      <p:ext uri="{BB962C8B-B14F-4D97-AF65-F5344CB8AC3E}">
        <p14:creationId xmlns:p14="http://schemas.microsoft.com/office/powerpoint/2010/main" val="998005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9F574F-9FCC-4D78-9328-2534BAD57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0"/>
            <a:ext cx="8686801" cy="2003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0CDECC-B00B-4B13-ABBA-96671D62C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188" y="2327834"/>
            <a:ext cx="4032306" cy="3609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Contact us via Telephone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EB882D9-E527-4F1B-AA82-3B08BCCDF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194" y="2914156"/>
            <a:ext cx="4039300" cy="2136927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r>
              <a:rPr lang="en-US" b="1" dirty="0"/>
              <a:t>New Mexico Taxation &amp; Revenue (TRD)</a:t>
            </a:r>
            <a:endParaRPr lang="en-US" dirty="0"/>
          </a:p>
          <a:p>
            <a:r>
              <a:rPr lang="en-US" dirty="0"/>
              <a:t>Insurance Premium Tax</a:t>
            </a:r>
          </a:p>
          <a:p>
            <a:r>
              <a:rPr lang="en-US" dirty="0"/>
              <a:t>Telephone: (866) 285-2996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3BF0D21-DE88-4B10-9191-657A72442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1999" y="2322642"/>
            <a:ext cx="4202885" cy="3609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Submit a Service Pro ticket to: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DE781C4-7E83-4A59-9513-F93170F8D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9084" y="2914156"/>
            <a:ext cx="4265800" cy="2136928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marL="85725" indent="0">
              <a:buNone/>
            </a:pPr>
            <a:endParaRPr lang="en-US" dirty="0"/>
          </a:p>
          <a:p>
            <a:pPr marL="85725" indent="0">
              <a:buNone/>
            </a:pPr>
            <a:r>
              <a:rPr lang="en-US" dirty="0"/>
              <a:t>New Mexico Taxation &amp; Revenue IPT Email:</a:t>
            </a:r>
          </a:p>
          <a:p>
            <a:pPr marL="85725" indent="0">
              <a:buNone/>
            </a:pP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Insurancepremium.outreach@state.nm.us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0" algn="ctr">
              <a:buNone/>
            </a:pPr>
            <a:r>
              <a:rPr lang="en-US" sz="2400" b="1" dirty="0">
                <a:solidFill>
                  <a:srgbClr val="21212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Contact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2B01A4-0F61-4194-B74E-73774301C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81" y="5175258"/>
            <a:ext cx="3162329" cy="1346017"/>
          </a:xfrm>
          <a:prstGeom prst="rect">
            <a:avLst/>
          </a:prstGeom>
          <a:ln w="38100">
            <a:solidFill>
              <a:srgbClr val="E3422E"/>
            </a:solidFill>
          </a:ln>
        </p:spPr>
      </p:pic>
    </p:spTree>
    <p:extLst>
      <p:ext uri="{BB962C8B-B14F-4D97-AF65-F5344CB8AC3E}">
        <p14:creationId xmlns:p14="http://schemas.microsoft.com/office/powerpoint/2010/main" val="237020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8686800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 lnSpcReduction="10000"/>
          </a:bodyPr>
          <a:lstStyle/>
          <a:p>
            <a:endParaRPr lang="en-US" sz="2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Department has registered your business based off the registration data provided by the Office of the Superintendent of Insurance (OSI).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Under Taxation and Revenue all registrations are required to include a Federal Employer Identification Number (FEIN), Employer Identification Number (EIN) or Social Security Number (SSN).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entity type (Corp, Sole Corp, LLC, Individual etc.) drives which type of number will be requested if not identified during the transition of registrations from OSI to TRD.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Registration  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9245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8686800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endParaRPr lang="en-US" sz="2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Insurance Premium Life and Health tax has been assigned an acronym which will be used in the new tax filing system (TAP) to identify the tax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Insurance Premium Life and Health tax program will be referred to as IPH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Insurance Premium Life 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and Health Tax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151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8686800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endParaRPr lang="en-US" sz="2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Insurance Premium Casualty, Property, and Vehicle tax has been assigned an acronym which will be used in the new tax filing system (TAP) to identify the tax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Insurance Premium Casualty, Property, and Vehicle will be referred to and identified using IPP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Insurance Premium Casualty,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Property, and Vehicle Tax 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45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18D-CB3B-42E7-96FE-B0C1222D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0065"/>
            <a:ext cx="7543800" cy="3029257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F08B7-4A8E-4981-B58F-F3454126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"/>
            <a:ext cx="8686800" cy="200396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A48EF1B-207D-4755-B762-44800027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03961"/>
            <a:ext cx="8229600" cy="4572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numCol="1">
            <a:normAutofit/>
          </a:bodyPr>
          <a:lstStyle/>
          <a:p>
            <a:endParaRPr lang="en-US" sz="2000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Insurance Premium Surplus Lines Tax has been assigned an acronym which will be used in the new tax filing system (TAP) to identify the tax 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Insurance Premium Surplus Lines Tax will be referred to and identified using 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88D2B-FD6C-43A6-81EC-F42611B3D873}"/>
              </a:ext>
            </a:extLst>
          </p:cNvPr>
          <p:cNvSpPr txBox="1"/>
          <p:nvPr/>
        </p:nvSpPr>
        <p:spPr>
          <a:xfrm>
            <a:off x="3514987" y="364039"/>
            <a:ext cx="600651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Insurance Premium Surplus 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Lines Tax </a:t>
            </a:r>
          </a:p>
          <a:p>
            <a:pPr algn="ctr"/>
            <a:r>
              <a:rPr 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407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6|5.5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6|5.5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5">
      <a:dk1>
        <a:srgbClr val="2F2B20"/>
      </a:dk1>
      <a:lt1>
        <a:srgbClr val="FFFFFF"/>
      </a:lt1>
      <a:dk2>
        <a:srgbClr val="326468"/>
      </a:dk2>
      <a:lt2>
        <a:srgbClr val="B1D6D9"/>
      </a:lt2>
      <a:accent1>
        <a:srgbClr val="DA4433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D PPT template 2019-10-222" id="{7B5F7941-80A2-4164-B163-4EABDA135669}" vid="{B4D5606E-AFB0-4940-BB9F-DD60D5816D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41865</TotalTime>
  <Words>1268</Words>
  <Application>Microsoft Office PowerPoint</Application>
  <PresentationFormat>On-screen Show (4:3)</PresentationFormat>
  <Paragraphs>255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Microsoft JhengHei</vt:lpstr>
      <vt:lpstr>Microsoft JhengHei UI</vt:lpstr>
      <vt:lpstr>Arial</vt:lpstr>
      <vt:lpstr>Calibri</vt:lpstr>
      <vt:lpstr>Calibri,sans-serif</vt:lpstr>
      <vt:lpstr>Calisto MT</vt:lpstr>
      <vt:lpstr>Cambria</vt:lpstr>
      <vt:lpstr>Adjacency</vt:lpstr>
      <vt:lpstr>Insurance Premium Tax (IPT)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FY19 Appropriation REQUEST</dc:title>
  <dc:creator>Drew Roybal-Chavez</dc:creator>
  <cp:lastModifiedBy>Vigil, Judy</cp:lastModifiedBy>
  <cp:revision>752</cp:revision>
  <cp:lastPrinted>2020-03-16T22:25:52Z</cp:lastPrinted>
  <dcterms:created xsi:type="dcterms:W3CDTF">2017-11-06T15:02:41Z</dcterms:created>
  <dcterms:modified xsi:type="dcterms:W3CDTF">2020-11-25T19:03:48Z</dcterms:modified>
</cp:coreProperties>
</file>